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01" r:id="rId3"/>
    <p:sldId id="302" r:id="rId4"/>
    <p:sldId id="286" r:id="rId5"/>
    <p:sldId id="273" r:id="rId6"/>
    <p:sldId id="274" r:id="rId7"/>
    <p:sldId id="291" r:id="rId8"/>
    <p:sldId id="298" r:id="rId9"/>
    <p:sldId id="264" r:id="rId10"/>
    <p:sldId id="265" r:id="rId11"/>
    <p:sldId id="266" r:id="rId12"/>
    <p:sldId id="296" r:id="rId13"/>
    <p:sldId id="282" r:id="rId14"/>
    <p:sldId id="267" r:id="rId15"/>
    <p:sldId id="268" r:id="rId16"/>
    <p:sldId id="269" r:id="rId17"/>
    <p:sldId id="270" r:id="rId18"/>
    <p:sldId id="279" r:id="rId19"/>
    <p:sldId id="280" r:id="rId20"/>
    <p:sldId id="278" r:id="rId21"/>
    <p:sldId id="294" r:id="rId22"/>
    <p:sldId id="288" r:id="rId23"/>
    <p:sldId id="271" r:id="rId24"/>
  </p:sldIdLst>
  <p:sldSz cx="9144000" cy="6858000" type="screen4x3"/>
  <p:notesSz cx="6797675" cy="9926638"/>
  <p:defaultTextStyle>
    <a:defPPr>
      <a:defRPr lang="fr-FR"/>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4011"/>
    <a:srgbClr val="E74E0F"/>
    <a:srgbClr val="E40076"/>
    <a:srgbClr val="91004D"/>
    <a:srgbClr val="601766"/>
    <a:srgbClr val="009EE2"/>
    <a:srgbClr val="213A8E"/>
    <a:srgbClr val="93C0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93" autoAdjust="0"/>
    <p:restoredTop sz="94660"/>
  </p:normalViewPr>
  <p:slideViewPr>
    <p:cSldViewPr showGuides="1">
      <p:cViewPr varScale="1">
        <p:scale>
          <a:sx n="69" d="100"/>
          <a:sy n="69" d="100"/>
        </p:scale>
        <p:origin x="-147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FBA4CDC-C033-4E49-8DEB-516195F29B9B}" type="datetimeFigureOut">
              <a:rPr lang="fr-FR"/>
              <a:pPr>
                <a:defRPr/>
              </a:pPr>
              <a:t>14/06/2018</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579CB30-0E71-48A5-A0D1-F3B7315FFBF9}" type="slidenum">
              <a:rPr lang="fr-FR"/>
              <a:pPr>
                <a:defRPr/>
              </a:pPr>
              <a:t>‹N°›</a:t>
            </a:fld>
            <a:endParaRPr lang="fr-FR"/>
          </a:p>
        </p:txBody>
      </p:sp>
    </p:spTree>
    <p:extLst>
      <p:ext uri="{BB962C8B-B14F-4D97-AF65-F5344CB8AC3E}">
        <p14:creationId xmlns:p14="http://schemas.microsoft.com/office/powerpoint/2010/main" val="27778252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4579CB30-0E71-48A5-A0D1-F3B7315FFBF9}" type="slidenum">
              <a:rPr lang="fr-FR" smtClean="0"/>
              <a:pPr>
                <a:defRPr/>
              </a:pPr>
              <a:t>1</a:t>
            </a:fld>
            <a:endParaRPr lang="fr-FR"/>
          </a:p>
        </p:txBody>
      </p:sp>
    </p:spTree>
    <p:extLst>
      <p:ext uri="{BB962C8B-B14F-4D97-AF65-F5344CB8AC3E}">
        <p14:creationId xmlns:p14="http://schemas.microsoft.com/office/powerpoint/2010/main" val="8791910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e l'image des diapositives 1"/>
          <p:cNvSpPr>
            <a:spLocks noGrp="1" noRot="1" noChangeAspect="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p>
        </p:txBody>
      </p:sp>
      <p:sp>
        <p:nvSpPr>
          <p:cNvPr id="4" name="Espace réservé du numéro de diapositive 3"/>
          <p:cNvSpPr txBox="1">
            <a:spLocks noGrp="1"/>
          </p:cNvSpPr>
          <p:nvPr/>
        </p:nvSpPr>
        <p:spPr>
          <a:xfrm>
            <a:off x="3849481" y="9428165"/>
            <a:ext cx="2946575" cy="496887"/>
          </a:xfrm>
          <a:prstGeom prst="rect">
            <a:avLst/>
          </a:prstGeom>
          <a:noFill/>
        </p:spPr>
        <p:txBody>
          <a:bodyPr anchor="b"/>
          <a:lstStyle/>
          <a:p>
            <a:pPr algn="r" fontAlgn="auto">
              <a:spcBef>
                <a:spcPts val="0"/>
              </a:spcBef>
              <a:spcAft>
                <a:spcPts val="0"/>
              </a:spcAft>
              <a:defRPr/>
            </a:pPr>
            <a:fld id="{4DBCAEB0-F649-4A84-B657-E95972319320}" type="slidenum">
              <a:rPr lang="fr-FR" sz="1200">
                <a:solidFill>
                  <a:schemeClr val="tx1">
                    <a:lumMod val="85000"/>
                    <a:lumOff val="15000"/>
                  </a:schemeClr>
                </a:solidFill>
                <a:latin typeface="+mn-lt"/>
                <a:ea typeface="+mn-ea"/>
              </a:rPr>
              <a:pPr algn="r" fontAlgn="auto">
                <a:spcBef>
                  <a:spcPts val="0"/>
                </a:spcBef>
                <a:spcAft>
                  <a:spcPts val="0"/>
                </a:spcAft>
                <a:defRPr/>
              </a:pPr>
              <a:t>17</a:t>
            </a:fld>
            <a:endParaRPr lang="fr-FR" sz="1200">
              <a:solidFill>
                <a:schemeClr val="tx1">
                  <a:lumMod val="85000"/>
                  <a:lumOff val="15000"/>
                </a:schemeClr>
              </a:solidFill>
              <a:latin typeface="+mn-lt"/>
              <a:ea typeface="+mn-ea"/>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err="1" smtClean="0"/>
              <a:t>Preciser</a:t>
            </a:r>
            <a:r>
              <a:rPr lang="fr-FR" baseline="0" dirty="0" smtClean="0"/>
              <a:t> qui peut remettre une mise à pied conservatoire ou un retrait de service.</a:t>
            </a:r>
            <a:endParaRPr lang="fr-FR" dirty="0"/>
          </a:p>
        </p:txBody>
      </p:sp>
      <p:sp>
        <p:nvSpPr>
          <p:cNvPr id="4" name="Espace réservé du numéro de diapositive 3"/>
          <p:cNvSpPr>
            <a:spLocks noGrp="1"/>
          </p:cNvSpPr>
          <p:nvPr>
            <p:ph type="sldNum" sz="quarter" idx="10"/>
          </p:nvPr>
        </p:nvSpPr>
        <p:spPr/>
        <p:txBody>
          <a:bodyPr/>
          <a:lstStyle/>
          <a:p>
            <a:pPr>
              <a:defRPr/>
            </a:pPr>
            <a:fld id="{4579CB30-0E71-48A5-A0D1-F3B7315FFBF9}" type="slidenum">
              <a:rPr lang="fr-FR" smtClean="0"/>
              <a:pPr>
                <a:defRPr/>
              </a:pPr>
              <a:t>20</a:t>
            </a:fld>
            <a:endParaRPr lang="fr-FR"/>
          </a:p>
        </p:txBody>
      </p:sp>
    </p:spTree>
    <p:extLst>
      <p:ext uri="{BB962C8B-B14F-4D97-AF65-F5344CB8AC3E}">
        <p14:creationId xmlns:p14="http://schemas.microsoft.com/office/powerpoint/2010/main" val="14043598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p>
        </p:txBody>
      </p:sp>
      <p:sp>
        <p:nvSpPr>
          <p:cNvPr id="4" name="Espace réservé du numéro de diapositive 3"/>
          <p:cNvSpPr txBox="1">
            <a:spLocks noGrp="1"/>
          </p:cNvSpPr>
          <p:nvPr/>
        </p:nvSpPr>
        <p:spPr>
          <a:xfrm>
            <a:off x="3849481" y="9428165"/>
            <a:ext cx="2946575" cy="496887"/>
          </a:xfrm>
          <a:prstGeom prst="rect">
            <a:avLst/>
          </a:prstGeom>
          <a:noFill/>
        </p:spPr>
        <p:txBody>
          <a:bodyPr anchor="b"/>
          <a:lstStyle/>
          <a:p>
            <a:pPr algn="r" fontAlgn="auto">
              <a:spcBef>
                <a:spcPts val="0"/>
              </a:spcBef>
              <a:spcAft>
                <a:spcPts val="0"/>
              </a:spcAft>
              <a:defRPr/>
            </a:pPr>
            <a:fld id="{144A70C9-CCCB-48A1-BC7A-834FA26C375C}" type="slidenum">
              <a:rPr lang="fr-FR" sz="1200">
                <a:solidFill>
                  <a:schemeClr val="tx1">
                    <a:lumMod val="85000"/>
                    <a:lumOff val="15000"/>
                  </a:schemeClr>
                </a:solidFill>
                <a:latin typeface="+mn-lt"/>
                <a:ea typeface="+mn-ea"/>
              </a:rPr>
              <a:pPr algn="r" fontAlgn="auto">
                <a:spcBef>
                  <a:spcPts val="0"/>
                </a:spcBef>
                <a:spcAft>
                  <a:spcPts val="0"/>
                </a:spcAft>
                <a:defRPr/>
              </a:pPr>
              <a:t>23</a:t>
            </a:fld>
            <a:endParaRPr lang="fr-FR" sz="1200">
              <a:solidFill>
                <a:schemeClr val="tx1">
                  <a:lumMod val="85000"/>
                  <a:lumOff val="15000"/>
                </a:schemeClr>
              </a:solidFill>
              <a:latin typeface="+mn-lt"/>
              <a:ea typeface="+mn-ea"/>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bwMode="auto">
          <a:xfrm>
            <a:off x="919163" y="744538"/>
            <a:ext cx="4960937"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bwMode="auto">
          <a:xfrm>
            <a:off x="919163" y="744538"/>
            <a:ext cx="4960937"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bwMode="auto">
          <a:xfrm>
            <a:off x="919163" y="744538"/>
            <a:ext cx="4960937"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altLang="fr-FR" dirty="0" smtClean="0"/>
              <a:t>Développer pourquoi la</a:t>
            </a:r>
            <a:r>
              <a:rPr lang="fr-FR" altLang="fr-FR" baseline="0" dirty="0" smtClean="0"/>
              <a:t> Poste a été condamnée. Présentation sommaire des arrêts.</a:t>
            </a:r>
            <a:endParaRPr lang="fr-FR" altLang="fr-FR"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e l'image des diapositives 1"/>
          <p:cNvSpPr>
            <a:spLocks noGrp="1" noRot="1" noChangeAspect="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altLang="fr-FR" dirty="0" smtClean="0"/>
              <a:t>Préparer</a:t>
            </a:r>
            <a:r>
              <a:rPr lang="fr-FR" altLang="fr-FR" baseline="0" dirty="0" smtClean="0"/>
              <a:t> un exemple d’entretien managérial ou audition préalable</a:t>
            </a:r>
            <a:endParaRPr lang="fr-FR" altLang="fr-FR" dirty="0" smtClean="0"/>
          </a:p>
        </p:txBody>
      </p:sp>
      <p:sp>
        <p:nvSpPr>
          <p:cNvPr id="4" name="Espace réservé du numéro de diapositive 3"/>
          <p:cNvSpPr txBox="1">
            <a:spLocks noGrp="1"/>
          </p:cNvSpPr>
          <p:nvPr/>
        </p:nvSpPr>
        <p:spPr>
          <a:xfrm>
            <a:off x="3849481" y="9428165"/>
            <a:ext cx="2946575" cy="496887"/>
          </a:xfrm>
          <a:prstGeom prst="rect">
            <a:avLst/>
          </a:prstGeom>
          <a:noFill/>
        </p:spPr>
        <p:txBody>
          <a:bodyPr anchor="b"/>
          <a:lstStyle/>
          <a:p>
            <a:pPr algn="r" fontAlgn="auto">
              <a:spcBef>
                <a:spcPts val="0"/>
              </a:spcBef>
              <a:spcAft>
                <a:spcPts val="0"/>
              </a:spcAft>
              <a:defRPr/>
            </a:pPr>
            <a:fld id="{51D0E520-4C10-48F2-BBC8-4D82C5FB3689}" type="slidenum">
              <a:rPr lang="fr-FR" sz="1200">
                <a:solidFill>
                  <a:schemeClr val="tx1">
                    <a:lumMod val="85000"/>
                    <a:lumOff val="15000"/>
                  </a:schemeClr>
                </a:solidFill>
                <a:latin typeface="+mn-lt"/>
                <a:ea typeface="+mn-ea"/>
              </a:rPr>
              <a:pPr algn="r" fontAlgn="auto">
                <a:spcBef>
                  <a:spcPts val="0"/>
                </a:spcBef>
                <a:spcAft>
                  <a:spcPts val="0"/>
                </a:spcAft>
                <a:defRPr/>
              </a:pPr>
              <a:t>10</a:t>
            </a:fld>
            <a:endParaRPr lang="fr-FR" sz="1200">
              <a:solidFill>
                <a:schemeClr val="tx1">
                  <a:lumMod val="85000"/>
                  <a:lumOff val="15000"/>
                </a:schemeClr>
              </a:solidFill>
              <a:latin typeface="+mn-lt"/>
              <a:ea typeface="+mn-ea"/>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e l'image des diapositives 1"/>
          <p:cNvSpPr>
            <a:spLocks noGrp="1" noRot="1" noChangeAspect="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altLang="fr-FR" dirty="0" smtClean="0"/>
              <a:t>Insister sur la nécessité</a:t>
            </a:r>
            <a:r>
              <a:rPr lang="fr-FR" altLang="fr-FR" baseline="0" dirty="0" smtClean="0"/>
              <a:t> de ne pas attendre plusieurs réclamations pour commencer à sanctionner. Développer la notion d’entretien préalable par rapport à l’entretien managérial. Préciser que c’est la convocation à Entretien préalable qui va venir suspendre le délai des 2 mois. Développer la notion de mise en demeure.</a:t>
            </a:r>
            <a:endParaRPr lang="fr-FR" altLang="fr-FR" dirty="0" smtClean="0"/>
          </a:p>
        </p:txBody>
      </p:sp>
      <p:sp>
        <p:nvSpPr>
          <p:cNvPr id="4" name="Espace réservé du numéro de diapositive 3"/>
          <p:cNvSpPr txBox="1">
            <a:spLocks noGrp="1"/>
          </p:cNvSpPr>
          <p:nvPr/>
        </p:nvSpPr>
        <p:spPr>
          <a:xfrm>
            <a:off x="3849481" y="9428165"/>
            <a:ext cx="2946575" cy="496887"/>
          </a:xfrm>
          <a:prstGeom prst="rect">
            <a:avLst/>
          </a:prstGeom>
          <a:noFill/>
        </p:spPr>
        <p:txBody>
          <a:bodyPr anchor="b"/>
          <a:lstStyle/>
          <a:p>
            <a:pPr algn="r" fontAlgn="auto">
              <a:spcBef>
                <a:spcPts val="0"/>
              </a:spcBef>
              <a:spcAft>
                <a:spcPts val="0"/>
              </a:spcAft>
              <a:defRPr/>
            </a:pPr>
            <a:fld id="{9020B4D5-666E-42D3-BD55-D1D23584EA08}" type="slidenum">
              <a:rPr lang="fr-FR" sz="1200">
                <a:solidFill>
                  <a:schemeClr val="tx1">
                    <a:lumMod val="85000"/>
                    <a:lumOff val="15000"/>
                  </a:schemeClr>
                </a:solidFill>
                <a:latin typeface="+mn-lt"/>
                <a:ea typeface="+mn-ea"/>
              </a:rPr>
              <a:pPr algn="r" fontAlgn="auto">
                <a:spcBef>
                  <a:spcPts val="0"/>
                </a:spcBef>
                <a:spcAft>
                  <a:spcPts val="0"/>
                </a:spcAft>
                <a:defRPr/>
              </a:pPr>
              <a:t>11</a:t>
            </a:fld>
            <a:endParaRPr lang="fr-FR" sz="1200">
              <a:solidFill>
                <a:schemeClr val="tx1">
                  <a:lumMod val="85000"/>
                  <a:lumOff val="15000"/>
                </a:schemeClr>
              </a:solidFill>
              <a:latin typeface="+mn-lt"/>
              <a:ea typeface="+mn-ea"/>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p>
        </p:txBody>
      </p:sp>
      <p:sp>
        <p:nvSpPr>
          <p:cNvPr id="4" name="Espace réservé du numéro de diapositive 3"/>
          <p:cNvSpPr txBox="1">
            <a:spLocks noGrp="1"/>
          </p:cNvSpPr>
          <p:nvPr/>
        </p:nvSpPr>
        <p:spPr>
          <a:xfrm>
            <a:off x="3849481" y="9428165"/>
            <a:ext cx="2946575" cy="496887"/>
          </a:xfrm>
          <a:prstGeom prst="rect">
            <a:avLst/>
          </a:prstGeom>
          <a:noFill/>
        </p:spPr>
        <p:txBody>
          <a:bodyPr anchor="b"/>
          <a:lstStyle/>
          <a:p>
            <a:pPr algn="r" fontAlgn="auto">
              <a:spcBef>
                <a:spcPts val="0"/>
              </a:spcBef>
              <a:spcAft>
                <a:spcPts val="0"/>
              </a:spcAft>
              <a:defRPr/>
            </a:pPr>
            <a:fld id="{B0CE4EAD-66D8-4A85-8A08-B4EC42A0472F}" type="slidenum">
              <a:rPr lang="fr-FR" sz="1200">
                <a:solidFill>
                  <a:schemeClr val="tx1">
                    <a:lumMod val="85000"/>
                    <a:lumOff val="15000"/>
                  </a:schemeClr>
                </a:solidFill>
                <a:latin typeface="+mn-lt"/>
                <a:ea typeface="+mn-ea"/>
              </a:rPr>
              <a:pPr algn="r" fontAlgn="auto">
                <a:spcBef>
                  <a:spcPts val="0"/>
                </a:spcBef>
                <a:spcAft>
                  <a:spcPts val="0"/>
                </a:spcAft>
                <a:defRPr/>
              </a:pPr>
              <a:t>14</a:t>
            </a:fld>
            <a:endParaRPr lang="fr-FR" sz="1200">
              <a:solidFill>
                <a:schemeClr val="tx1">
                  <a:lumMod val="85000"/>
                  <a:lumOff val="15000"/>
                </a:schemeClr>
              </a:solidFill>
              <a:latin typeface="+mn-lt"/>
              <a:ea typeface="+mn-ea"/>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Espace réservé de l'image des diapositives 1"/>
          <p:cNvSpPr>
            <a:spLocks noGrp="1" noRot="1" noChangeAspect="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p>
        </p:txBody>
      </p:sp>
      <p:sp>
        <p:nvSpPr>
          <p:cNvPr id="4" name="Espace réservé du numéro de diapositive 3"/>
          <p:cNvSpPr txBox="1">
            <a:spLocks noGrp="1"/>
          </p:cNvSpPr>
          <p:nvPr/>
        </p:nvSpPr>
        <p:spPr>
          <a:xfrm>
            <a:off x="3849481" y="9428165"/>
            <a:ext cx="2946575" cy="496887"/>
          </a:xfrm>
          <a:prstGeom prst="rect">
            <a:avLst/>
          </a:prstGeom>
          <a:noFill/>
        </p:spPr>
        <p:txBody>
          <a:bodyPr anchor="b"/>
          <a:lstStyle/>
          <a:p>
            <a:pPr algn="r" fontAlgn="auto">
              <a:spcBef>
                <a:spcPts val="0"/>
              </a:spcBef>
              <a:spcAft>
                <a:spcPts val="0"/>
              </a:spcAft>
              <a:defRPr/>
            </a:pPr>
            <a:fld id="{4EFCA68B-711E-4066-A36C-E6EA6EBF0997}" type="slidenum">
              <a:rPr lang="fr-FR" sz="1200">
                <a:solidFill>
                  <a:schemeClr val="tx1">
                    <a:lumMod val="85000"/>
                    <a:lumOff val="15000"/>
                  </a:schemeClr>
                </a:solidFill>
                <a:latin typeface="+mn-lt"/>
                <a:ea typeface="+mn-ea"/>
              </a:rPr>
              <a:pPr algn="r" fontAlgn="auto">
                <a:spcBef>
                  <a:spcPts val="0"/>
                </a:spcBef>
                <a:spcAft>
                  <a:spcPts val="0"/>
                </a:spcAft>
                <a:defRPr/>
              </a:pPr>
              <a:t>15</a:t>
            </a:fld>
            <a:endParaRPr lang="fr-FR" sz="1200">
              <a:solidFill>
                <a:schemeClr val="tx1">
                  <a:lumMod val="85000"/>
                  <a:lumOff val="15000"/>
                </a:schemeClr>
              </a:solidFill>
              <a:latin typeface="+mn-lt"/>
              <a:ea typeface="+mn-ea"/>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altLang="fr-FR" dirty="0" smtClean="0"/>
              <a:t>Le DS peut il être accompagné?</a:t>
            </a:r>
          </a:p>
        </p:txBody>
      </p:sp>
      <p:sp>
        <p:nvSpPr>
          <p:cNvPr id="4" name="Espace réservé du numéro de diapositive 3"/>
          <p:cNvSpPr txBox="1">
            <a:spLocks noGrp="1"/>
          </p:cNvSpPr>
          <p:nvPr/>
        </p:nvSpPr>
        <p:spPr>
          <a:xfrm>
            <a:off x="3849481" y="9428165"/>
            <a:ext cx="2946575" cy="496887"/>
          </a:xfrm>
          <a:prstGeom prst="rect">
            <a:avLst/>
          </a:prstGeom>
          <a:noFill/>
        </p:spPr>
        <p:txBody>
          <a:bodyPr anchor="b"/>
          <a:lstStyle/>
          <a:p>
            <a:pPr algn="r" fontAlgn="auto">
              <a:spcBef>
                <a:spcPts val="0"/>
              </a:spcBef>
              <a:spcAft>
                <a:spcPts val="0"/>
              </a:spcAft>
              <a:defRPr/>
            </a:pPr>
            <a:fld id="{144A70C9-CCCB-48A1-BC7A-834FA26C375C}" type="slidenum">
              <a:rPr lang="fr-FR" sz="1200">
                <a:solidFill>
                  <a:schemeClr val="tx1">
                    <a:lumMod val="85000"/>
                    <a:lumOff val="15000"/>
                  </a:schemeClr>
                </a:solidFill>
                <a:latin typeface="+mn-lt"/>
                <a:ea typeface="+mn-ea"/>
              </a:rPr>
              <a:pPr algn="r" fontAlgn="auto">
                <a:spcBef>
                  <a:spcPts val="0"/>
                </a:spcBef>
                <a:spcAft>
                  <a:spcPts val="0"/>
                </a:spcAft>
                <a:defRPr/>
              </a:pPr>
              <a:t>16</a:t>
            </a:fld>
            <a:endParaRPr lang="fr-FR" sz="1200">
              <a:solidFill>
                <a:schemeClr val="tx1">
                  <a:lumMod val="85000"/>
                  <a:lumOff val="15000"/>
                </a:schemeClr>
              </a:solidFill>
              <a:latin typeface="+mn-lt"/>
              <a:ea typeface="+mn-ea"/>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bg>
      <p:bgPr>
        <a:solidFill>
          <a:srgbClr val="E74E0F"/>
        </a:solidFill>
        <a:effectLst/>
      </p:bgPr>
    </p:bg>
    <p:spTree>
      <p:nvGrpSpPr>
        <p:cNvPr id="1" name=""/>
        <p:cNvGrpSpPr/>
        <p:nvPr/>
      </p:nvGrpSpPr>
      <p:grpSpPr>
        <a:xfrm>
          <a:off x="0" y="0"/>
          <a:ext cx="0" cy="0"/>
          <a:chOff x="0" y="0"/>
          <a:chExt cx="0" cy="0"/>
        </a:xfrm>
      </p:grpSpPr>
      <p:pic>
        <p:nvPicPr>
          <p:cNvPr id="4" name="Imag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25" y="-4763"/>
            <a:ext cx="9163050" cy="6867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ous-titre 2"/>
          <p:cNvSpPr>
            <a:spLocks noGrp="1"/>
          </p:cNvSpPr>
          <p:nvPr>
            <p:ph type="subTitle" idx="1"/>
          </p:nvPr>
        </p:nvSpPr>
        <p:spPr>
          <a:xfrm>
            <a:off x="613080" y="3068960"/>
            <a:ext cx="7847352" cy="1224136"/>
          </a:xfrm>
        </p:spPr>
        <p:txBody>
          <a:bodyPr>
            <a:normAutofit/>
          </a:bodyPr>
          <a:lstStyle>
            <a:lvl1pPr marL="0" indent="0" algn="l">
              <a:lnSpc>
                <a:spcPct val="100000"/>
              </a:lnSpc>
              <a:buNone/>
              <a:defRPr sz="1800" b="1" cap="all"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dirty="0"/>
          </a:p>
        </p:txBody>
      </p:sp>
      <p:sp>
        <p:nvSpPr>
          <p:cNvPr id="7" name="Espace réservé du texte 11"/>
          <p:cNvSpPr>
            <a:spLocks noGrp="1"/>
          </p:cNvSpPr>
          <p:nvPr>
            <p:ph type="body" sz="quarter" idx="12"/>
          </p:nvPr>
        </p:nvSpPr>
        <p:spPr>
          <a:xfrm>
            <a:off x="611188" y="4857534"/>
            <a:ext cx="4464868" cy="935037"/>
          </a:xfrm>
        </p:spPr>
        <p:txBody>
          <a:bodyPr anchor="b">
            <a:normAutofit/>
          </a:bodyPr>
          <a:lstStyle>
            <a:lvl1pPr>
              <a:lnSpc>
                <a:spcPct val="100000"/>
              </a:lnSpc>
              <a:spcBef>
                <a:spcPts val="300"/>
              </a:spcBef>
              <a:spcAft>
                <a:spcPts val="300"/>
              </a:spcAft>
              <a:defRPr sz="1400" cap="all" baseline="0">
                <a:solidFill>
                  <a:schemeClr val="bg1"/>
                </a:solidFill>
              </a:defRPr>
            </a:lvl1pPr>
            <a:lvl2pPr>
              <a:defRPr cap="all"/>
            </a:lvl2pPr>
          </a:lstStyle>
          <a:p>
            <a:pPr lvl="0"/>
            <a:r>
              <a:rPr lang="fr-FR" altLang="fr-FR" smtClean="0"/>
              <a:t>Modifiez les styles du texte du masque</a:t>
            </a:r>
          </a:p>
        </p:txBody>
      </p:sp>
      <p:sp>
        <p:nvSpPr>
          <p:cNvPr id="5" name="Espace réservé du pied de page 4"/>
          <p:cNvSpPr>
            <a:spLocks noGrp="1"/>
          </p:cNvSpPr>
          <p:nvPr>
            <p:ph type="ftr" sz="quarter" idx="13"/>
          </p:nvPr>
        </p:nvSpPr>
        <p:spPr>
          <a:xfrm>
            <a:off x="611188" y="1773238"/>
            <a:ext cx="7848600" cy="1150937"/>
          </a:xfrm>
        </p:spPr>
        <p:txBody>
          <a:bodyPr/>
          <a:lstStyle>
            <a:lvl1pPr>
              <a:lnSpc>
                <a:spcPct val="100000"/>
              </a:lnSpc>
              <a:defRPr sz="2800" b="1" cap="all"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a:defRPr/>
            </a:pPr>
            <a:r>
              <a:rPr lang="fr-FR" smtClean="0"/>
              <a:t>KIT DISCIPLINE </a:t>
            </a:r>
            <a:endParaRPr lang="fr-FR" dirty="0"/>
          </a:p>
        </p:txBody>
      </p:sp>
      <p:sp>
        <p:nvSpPr>
          <p:cNvPr id="6" name="Espace réservé de la date 3"/>
          <p:cNvSpPr>
            <a:spLocks noGrp="1"/>
          </p:cNvSpPr>
          <p:nvPr>
            <p:ph type="dt" sz="half" idx="14"/>
          </p:nvPr>
        </p:nvSpPr>
        <p:spPr>
          <a:xfrm>
            <a:off x="612775" y="5756275"/>
            <a:ext cx="2133600" cy="365125"/>
          </a:xfrm>
        </p:spPr>
        <p:txBody>
          <a:bodyPr/>
          <a:lstStyle>
            <a:lvl1pPr algn="l">
              <a:defRPr sz="14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a:defRPr/>
            </a:pPr>
            <a:r>
              <a:rPr lang="fr-FR" smtClean="0"/>
              <a:t>2015</a:t>
            </a:r>
            <a:endParaRPr lang="fr-FR"/>
          </a:p>
        </p:txBody>
      </p:sp>
    </p:spTree>
    <p:extLst>
      <p:ext uri="{BB962C8B-B14F-4D97-AF65-F5344CB8AC3E}">
        <p14:creationId xmlns:p14="http://schemas.microsoft.com/office/powerpoint/2010/main" val="1770788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1_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r>
              <a:rPr lang="fr-FR" smtClean="0"/>
              <a:t>2015</a:t>
            </a:r>
            <a:endParaRPr lang="fr-FR"/>
          </a:p>
        </p:txBody>
      </p:sp>
      <p:sp>
        <p:nvSpPr>
          <p:cNvPr id="3" name="Espace réservé du pied de page 4"/>
          <p:cNvSpPr>
            <a:spLocks noGrp="1"/>
          </p:cNvSpPr>
          <p:nvPr>
            <p:ph type="ftr" sz="quarter" idx="11"/>
          </p:nvPr>
        </p:nvSpPr>
        <p:spPr/>
        <p:txBody>
          <a:bodyPr/>
          <a:lstStyle>
            <a:lvl1pPr>
              <a:defRPr/>
            </a:lvl1pPr>
          </a:lstStyle>
          <a:p>
            <a:pPr>
              <a:defRPr/>
            </a:pPr>
            <a:r>
              <a:rPr lang="fr-FR" smtClean="0"/>
              <a:t>KIT DISCIPLINE </a:t>
            </a: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0AA8285A-8292-4B2E-BFA0-1154D46F2853}" type="slidenum">
              <a:rPr lang="fr-FR"/>
              <a:pPr>
                <a:defRPr/>
              </a:pPr>
              <a:t>‹N°›</a:t>
            </a:fld>
            <a:endParaRPr lang="fr-FR" dirty="0"/>
          </a:p>
        </p:txBody>
      </p:sp>
    </p:spTree>
    <p:extLst>
      <p:ext uri="{BB962C8B-B14F-4D97-AF65-F5344CB8AC3E}">
        <p14:creationId xmlns:p14="http://schemas.microsoft.com/office/powerpoint/2010/main" val="1773500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1_Image avec légende">
    <p:spTree>
      <p:nvGrpSpPr>
        <p:cNvPr id="1" name=""/>
        <p:cNvGrpSpPr/>
        <p:nvPr/>
      </p:nvGrpSpPr>
      <p:grpSpPr>
        <a:xfrm>
          <a:off x="0" y="0"/>
          <a:ext cx="0" cy="0"/>
          <a:chOff x="0" y="0"/>
          <a:chExt cx="0" cy="0"/>
        </a:xfrm>
      </p:grpSpPr>
      <p:cxnSp>
        <p:nvCxnSpPr>
          <p:cNvPr id="5" name="Connecteur droit 4"/>
          <p:cNvCxnSpPr/>
          <p:nvPr/>
        </p:nvCxnSpPr>
        <p:spPr>
          <a:xfrm>
            <a:off x="755650" y="6261100"/>
            <a:ext cx="0" cy="263525"/>
          </a:xfrm>
          <a:prstGeom prst="line">
            <a:avLst/>
          </a:prstGeom>
          <a:ln w="6350">
            <a:solidFill>
              <a:srgbClr val="606060"/>
            </a:solidFill>
          </a:ln>
        </p:spPr>
        <p:style>
          <a:lnRef idx="1">
            <a:schemeClr val="accent1"/>
          </a:lnRef>
          <a:fillRef idx="0">
            <a:schemeClr val="accent1"/>
          </a:fillRef>
          <a:effectRef idx="0">
            <a:schemeClr val="accent1"/>
          </a:effectRef>
          <a:fontRef idx="minor">
            <a:schemeClr val="tx1"/>
          </a:fontRef>
        </p:style>
      </p:cxnSp>
      <p:sp>
        <p:nvSpPr>
          <p:cNvPr id="2" name="Titre 1"/>
          <p:cNvSpPr>
            <a:spLocks noGrp="1"/>
          </p:cNvSpPr>
          <p:nvPr>
            <p:ph type="title"/>
          </p:nvPr>
        </p:nvSpPr>
        <p:spPr>
          <a:xfrm>
            <a:off x="1792288" y="4800600"/>
            <a:ext cx="5486400" cy="566738"/>
          </a:xfrm>
        </p:spPr>
        <p:txBody>
          <a:bodyPr anchor="b"/>
          <a:lstStyle>
            <a:lvl1pPr algn="l">
              <a:defRPr sz="2000" b="1" baseline="0"/>
            </a:lvl1pPr>
          </a:lstStyle>
          <a:p>
            <a:r>
              <a:rPr lang="fr-FR" smtClean="0"/>
              <a:t>Modifiez le style du titre</a:t>
            </a:r>
            <a:endParaRPr lang="fr-FR" dirty="0"/>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6" name="Espace réservé de la date 4"/>
          <p:cNvSpPr>
            <a:spLocks noGrp="1"/>
          </p:cNvSpPr>
          <p:nvPr>
            <p:ph type="dt" sz="half" idx="10"/>
          </p:nvPr>
        </p:nvSpPr>
        <p:spPr/>
        <p:txBody>
          <a:bodyPr/>
          <a:lstStyle>
            <a:lvl1pPr>
              <a:defRPr/>
            </a:lvl1pPr>
          </a:lstStyle>
          <a:p>
            <a:pPr>
              <a:defRPr/>
            </a:pPr>
            <a:r>
              <a:rPr lang="fr-FR" smtClean="0"/>
              <a:t>2015</a:t>
            </a:r>
            <a:endParaRPr lang="fr-FR"/>
          </a:p>
        </p:txBody>
      </p:sp>
      <p:sp>
        <p:nvSpPr>
          <p:cNvPr id="7" name="Espace réservé du pied de page 5"/>
          <p:cNvSpPr>
            <a:spLocks noGrp="1"/>
          </p:cNvSpPr>
          <p:nvPr>
            <p:ph type="ftr" sz="quarter" idx="11"/>
          </p:nvPr>
        </p:nvSpPr>
        <p:spPr/>
        <p:txBody>
          <a:bodyPr/>
          <a:lstStyle>
            <a:lvl1pPr>
              <a:defRPr/>
            </a:lvl1pPr>
          </a:lstStyle>
          <a:p>
            <a:pPr>
              <a:defRPr/>
            </a:pPr>
            <a:r>
              <a:rPr lang="fr-FR" smtClean="0"/>
              <a:t>KIT DISCIPLINE </a:t>
            </a:r>
            <a:endParaRPr lang="fr-FR"/>
          </a:p>
        </p:txBody>
      </p:sp>
      <p:sp>
        <p:nvSpPr>
          <p:cNvPr id="8" name="Espace réservé du numéro de diapositive 6"/>
          <p:cNvSpPr>
            <a:spLocks noGrp="1"/>
          </p:cNvSpPr>
          <p:nvPr>
            <p:ph type="sldNum" sz="quarter" idx="12"/>
          </p:nvPr>
        </p:nvSpPr>
        <p:spPr/>
        <p:txBody>
          <a:bodyPr/>
          <a:lstStyle>
            <a:lvl1pPr>
              <a:defRPr/>
            </a:lvl1pPr>
          </a:lstStyle>
          <a:p>
            <a:pPr>
              <a:defRPr/>
            </a:pPr>
            <a:fld id="{3741900B-F675-43E9-A497-D4DD9B73A730}" type="slidenum">
              <a:rPr lang="fr-FR"/>
              <a:pPr>
                <a:defRPr/>
              </a:pPr>
              <a:t>‹N°›</a:t>
            </a:fld>
            <a:endParaRPr lang="fr-FR"/>
          </a:p>
        </p:txBody>
      </p:sp>
    </p:spTree>
    <p:extLst>
      <p:ext uri="{BB962C8B-B14F-4D97-AF65-F5344CB8AC3E}">
        <p14:creationId xmlns:p14="http://schemas.microsoft.com/office/powerpoint/2010/main" val="2158910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emerciements">
    <p:spTree>
      <p:nvGrpSpPr>
        <p:cNvPr id="1" name=""/>
        <p:cNvGrpSpPr/>
        <p:nvPr/>
      </p:nvGrpSpPr>
      <p:grpSpPr>
        <a:xfrm>
          <a:off x="0" y="0"/>
          <a:ext cx="0" cy="0"/>
          <a:chOff x="0" y="0"/>
          <a:chExt cx="0" cy="0"/>
        </a:xfrm>
      </p:grpSpPr>
      <p:pic>
        <p:nvPicPr>
          <p:cNvPr id="8" name="Image 8"/>
          <p:cNvPicPr>
            <a:picLocks noChangeAspect="1"/>
          </p:cNvPicPr>
          <p:nvPr/>
        </p:nvPicPr>
        <p:blipFill>
          <a:blip r:embed="rId2">
            <a:extLst>
              <a:ext uri="{28A0092B-C50C-407E-A947-70E740481C1C}">
                <a14:useLocalDpi xmlns:a14="http://schemas.microsoft.com/office/drawing/2010/main" val="0"/>
              </a:ext>
            </a:extLst>
          </a:blip>
          <a:srcRect l="85754" t="82741"/>
          <a:stretch>
            <a:fillRect/>
          </a:stretch>
        </p:blipFill>
        <p:spPr bwMode="auto">
          <a:xfrm>
            <a:off x="7843838" y="5678488"/>
            <a:ext cx="1304925"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re 6"/>
          <p:cNvSpPr>
            <a:spLocks noGrp="1"/>
          </p:cNvSpPr>
          <p:nvPr>
            <p:ph type="title"/>
          </p:nvPr>
        </p:nvSpPr>
        <p:spPr>
          <a:xfrm>
            <a:off x="323528" y="2590561"/>
            <a:ext cx="8090452" cy="478178"/>
          </a:xfrm>
        </p:spPr>
        <p:txBody>
          <a:bodyPr anchor="ctr">
            <a:noAutofit/>
          </a:bodyPr>
          <a:lstStyle>
            <a:lvl1pPr>
              <a:defRPr lang="fr-FR" sz="3000" b="1" cap="all" baseline="0" smtClean="0">
                <a:solidFill>
                  <a:srgbClr val="E74E0F"/>
                </a:solidFill>
              </a:defRPr>
            </a:lvl1pPr>
          </a:lstStyle>
          <a:p>
            <a:r>
              <a:rPr lang="fr-FR" smtClean="0"/>
              <a:t>Modifiez le style du titre</a:t>
            </a:r>
            <a:endParaRPr lang="fr-FR" dirty="0"/>
          </a:p>
        </p:txBody>
      </p:sp>
      <p:sp>
        <p:nvSpPr>
          <p:cNvPr id="12" name="Espace réservé du texte 7"/>
          <p:cNvSpPr>
            <a:spLocks noGrp="1"/>
          </p:cNvSpPr>
          <p:nvPr>
            <p:ph type="body" sz="quarter" idx="10"/>
          </p:nvPr>
        </p:nvSpPr>
        <p:spPr>
          <a:xfrm>
            <a:off x="323528" y="3357315"/>
            <a:ext cx="4346036" cy="287709"/>
          </a:xfrm>
        </p:spPr>
        <p:txBody>
          <a:bodyPr/>
          <a:lstStyle>
            <a:lvl1pPr>
              <a:lnSpc>
                <a:spcPct val="100000"/>
              </a:lnSpc>
              <a:spcBef>
                <a:spcPts val="0"/>
              </a:spcBef>
              <a:defRPr sz="1400" b="1" cap="all" baseline="0">
                <a:solidFill>
                  <a:srgbClr val="E74E0F"/>
                </a:solidFill>
              </a:defRPr>
            </a:lvl1pPr>
          </a:lstStyle>
          <a:p>
            <a:pPr lvl="0"/>
            <a:r>
              <a:rPr lang="fr-FR" smtClean="0"/>
              <a:t>Modifiez les styles du texte du masque</a:t>
            </a:r>
          </a:p>
        </p:txBody>
      </p:sp>
      <p:sp>
        <p:nvSpPr>
          <p:cNvPr id="14" name="Espace réservé du texte 11"/>
          <p:cNvSpPr>
            <a:spLocks noGrp="1"/>
          </p:cNvSpPr>
          <p:nvPr>
            <p:ph type="body" sz="quarter" idx="11"/>
          </p:nvPr>
        </p:nvSpPr>
        <p:spPr>
          <a:xfrm>
            <a:off x="323528" y="3755380"/>
            <a:ext cx="4320000" cy="287997"/>
          </a:xfrm>
        </p:spPr>
        <p:txBody>
          <a:bodyPr/>
          <a:lstStyle>
            <a:lvl1pPr>
              <a:lnSpc>
                <a:spcPct val="100000"/>
              </a:lnSpc>
              <a:spcBef>
                <a:spcPts val="0"/>
              </a:spcBef>
              <a:defRPr sz="1200" b="1" cap="all" baseline="0"/>
            </a:lvl1pPr>
          </a:lstStyle>
          <a:p>
            <a:pPr lvl="0"/>
            <a:r>
              <a:rPr lang="fr-FR" smtClean="0"/>
              <a:t>Modifiez les styles du texte du masque</a:t>
            </a:r>
          </a:p>
        </p:txBody>
      </p:sp>
      <p:sp>
        <p:nvSpPr>
          <p:cNvPr id="16" name="Espace réservé du texte 13"/>
          <p:cNvSpPr>
            <a:spLocks noGrp="1"/>
          </p:cNvSpPr>
          <p:nvPr>
            <p:ph type="body" sz="quarter" idx="12"/>
          </p:nvPr>
        </p:nvSpPr>
        <p:spPr>
          <a:xfrm>
            <a:off x="323528" y="4053443"/>
            <a:ext cx="4320000" cy="287997"/>
          </a:xfrm>
        </p:spPr>
        <p:txBody>
          <a:bodyPr/>
          <a:lstStyle>
            <a:lvl1pPr>
              <a:lnSpc>
                <a:spcPct val="100000"/>
              </a:lnSpc>
              <a:spcBef>
                <a:spcPts val="0"/>
              </a:spcBef>
              <a:defRPr sz="1200" b="0" cap="none" baseline="0"/>
            </a:lvl1pPr>
          </a:lstStyle>
          <a:p>
            <a:pPr lvl="0"/>
            <a:r>
              <a:rPr lang="fr-FR" smtClean="0"/>
              <a:t>Modifiez les styles du texte du masque</a:t>
            </a:r>
          </a:p>
        </p:txBody>
      </p:sp>
      <p:sp>
        <p:nvSpPr>
          <p:cNvPr id="18" name="Espace réservé du texte 15"/>
          <p:cNvSpPr>
            <a:spLocks noGrp="1"/>
          </p:cNvSpPr>
          <p:nvPr>
            <p:ph type="body" sz="quarter" idx="13"/>
          </p:nvPr>
        </p:nvSpPr>
        <p:spPr>
          <a:xfrm>
            <a:off x="323528" y="4351506"/>
            <a:ext cx="4320000" cy="287997"/>
          </a:xfrm>
        </p:spPr>
        <p:txBody>
          <a:bodyPr/>
          <a:lstStyle>
            <a:lvl1pPr>
              <a:lnSpc>
                <a:spcPct val="100000"/>
              </a:lnSpc>
              <a:spcBef>
                <a:spcPts val="0"/>
              </a:spcBef>
              <a:defRPr sz="1200" b="0"/>
            </a:lvl1pPr>
          </a:lstStyle>
          <a:p>
            <a:pPr lvl="0"/>
            <a:r>
              <a:rPr lang="fr-FR" smtClean="0"/>
              <a:t>Modifiez les styles du texte du masque</a:t>
            </a:r>
          </a:p>
        </p:txBody>
      </p:sp>
      <p:sp>
        <p:nvSpPr>
          <p:cNvPr id="19" name="Espace réservé du texte 17"/>
          <p:cNvSpPr>
            <a:spLocks noGrp="1"/>
          </p:cNvSpPr>
          <p:nvPr>
            <p:ph type="body" sz="quarter" idx="14"/>
          </p:nvPr>
        </p:nvSpPr>
        <p:spPr>
          <a:xfrm>
            <a:off x="323528" y="4649570"/>
            <a:ext cx="4320000" cy="287997"/>
          </a:xfrm>
        </p:spPr>
        <p:txBody>
          <a:bodyPr/>
          <a:lstStyle>
            <a:lvl1pPr>
              <a:lnSpc>
                <a:spcPct val="100000"/>
              </a:lnSpc>
              <a:spcBef>
                <a:spcPts val="0"/>
              </a:spcBef>
              <a:defRPr sz="1200" b="0"/>
            </a:lvl1pPr>
          </a:lstStyle>
          <a:p>
            <a:pPr lvl="0"/>
            <a:r>
              <a:rPr lang="fr-FR" smtClean="0"/>
              <a:t>Modifiez les styles du texte du masque</a:t>
            </a:r>
          </a:p>
        </p:txBody>
      </p:sp>
    </p:spTree>
    <p:extLst>
      <p:ext uri="{BB962C8B-B14F-4D97-AF65-F5344CB8AC3E}">
        <p14:creationId xmlns:p14="http://schemas.microsoft.com/office/powerpoint/2010/main" val="48201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cxnSp>
        <p:nvCxnSpPr>
          <p:cNvPr id="4" name="Connecteur droit 3"/>
          <p:cNvCxnSpPr/>
          <p:nvPr/>
        </p:nvCxnSpPr>
        <p:spPr>
          <a:xfrm>
            <a:off x="755650" y="6261100"/>
            <a:ext cx="0" cy="263525"/>
          </a:xfrm>
          <a:prstGeom prst="line">
            <a:avLst/>
          </a:prstGeom>
          <a:ln w="6350">
            <a:solidFill>
              <a:srgbClr val="606060"/>
            </a:solidFill>
          </a:ln>
        </p:spPr>
        <p:style>
          <a:lnRef idx="1">
            <a:schemeClr val="accent1"/>
          </a:lnRef>
          <a:fillRef idx="0">
            <a:schemeClr val="accent1"/>
          </a:fillRef>
          <a:effectRef idx="0">
            <a:schemeClr val="accent1"/>
          </a:effectRef>
          <a:fontRef idx="minor">
            <a:schemeClr val="tx1"/>
          </a:fontRef>
        </p:style>
      </p:cxnSp>
      <p:sp>
        <p:nvSpPr>
          <p:cNvPr id="2" name="Titre 1"/>
          <p:cNvSpPr>
            <a:spLocks noGrp="1"/>
          </p:cNvSpPr>
          <p:nvPr>
            <p:ph type="title"/>
          </p:nvPr>
        </p:nvSpPr>
        <p:spPr>
          <a:xfrm>
            <a:off x="323528" y="248760"/>
            <a:ext cx="8427216" cy="947992"/>
          </a:xfrm>
        </p:spPr>
        <p:txBody>
          <a:bodyPr/>
          <a:lstStyle>
            <a:lvl1pPr>
              <a:lnSpc>
                <a:spcPct val="100000"/>
              </a:lnSpc>
              <a:defRPr baseline="0"/>
            </a:lvl1pPr>
          </a:lstStyle>
          <a:p>
            <a:r>
              <a:rPr lang="fr-FR" smtClean="0"/>
              <a:t>Modifiez le style du titre</a:t>
            </a:r>
            <a:endParaRPr lang="fr-FR" dirty="0"/>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5" name="Espace réservé de la date 7"/>
          <p:cNvSpPr>
            <a:spLocks noGrp="1"/>
          </p:cNvSpPr>
          <p:nvPr>
            <p:ph type="dt" sz="half" idx="10"/>
          </p:nvPr>
        </p:nvSpPr>
        <p:spPr/>
        <p:txBody>
          <a:bodyPr/>
          <a:lstStyle>
            <a:lvl1pPr>
              <a:defRPr/>
            </a:lvl1pPr>
          </a:lstStyle>
          <a:p>
            <a:pPr>
              <a:defRPr/>
            </a:pPr>
            <a:r>
              <a:rPr lang="fr-FR" smtClean="0"/>
              <a:t>2015</a:t>
            </a:r>
            <a:endParaRPr lang="fr-FR"/>
          </a:p>
        </p:txBody>
      </p:sp>
      <p:sp>
        <p:nvSpPr>
          <p:cNvPr id="6" name="Espace réservé du pied de page 8"/>
          <p:cNvSpPr>
            <a:spLocks noGrp="1"/>
          </p:cNvSpPr>
          <p:nvPr>
            <p:ph type="ftr" sz="quarter" idx="11"/>
          </p:nvPr>
        </p:nvSpPr>
        <p:spPr/>
        <p:txBody>
          <a:bodyPr/>
          <a:lstStyle>
            <a:lvl1pPr>
              <a:defRPr/>
            </a:lvl1pPr>
          </a:lstStyle>
          <a:p>
            <a:pPr>
              <a:defRPr/>
            </a:pPr>
            <a:r>
              <a:rPr lang="fr-FR" smtClean="0"/>
              <a:t>KIT DISCIPLINE </a:t>
            </a:r>
            <a:endParaRPr lang="fr-FR"/>
          </a:p>
        </p:txBody>
      </p:sp>
      <p:sp>
        <p:nvSpPr>
          <p:cNvPr id="7" name="Espace réservé du numéro de diapositive 9"/>
          <p:cNvSpPr>
            <a:spLocks noGrp="1"/>
          </p:cNvSpPr>
          <p:nvPr>
            <p:ph type="sldNum" sz="quarter" idx="12"/>
          </p:nvPr>
        </p:nvSpPr>
        <p:spPr/>
        <p:txBody>
          <a:bodyPr/>
          <a:lstStyle>
            <a:lvl1pPr>
              <a:defRPr/>
            </a:lvl1pPr>
          </a:lstStyle>
          <a:p>
            <a:pPr>
              <a:defRPr/>
            </a:pPr>
            <a:fld id="{3C618B29-B5D0-4EB9-A54D-E8FBC92144CA}" type="slidenum">
              <a:rPr lang="fr-FR"/>
              <a:pPr>
                <a:defRPr/>
              </a:pPr>
              <a:t>‹N°›</a:t>
            </a:fld>
            <a:endParaRPr lang="fr-FR" dirty="0"/>
          </a:p>
        </p:txBody>
      </p:sp>
    </p:spTree>
    <p:extLst>
      <p:ext uri="{BB962C8B-B14F-4D97-AF65-F5344CB8AC3E}">
        <p14:creationId xmlns:p14="http://schemas.microsoft.com/office/powerpoint/2010/main" val="2348036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cxnSp>
        <p:nvCxnSpPr>
          <p:cNvPr id="4" name="Connecteur droit 3"/>
          <p:cNvCxnSpPr/>
          <p:nvPr/>
        </p:nvCxnSpPr>
        <p:spPr>
          <a:xfrm>
            <a:off x="755650" y="6261100"/>
            <a:ext cx="0" cy="263525"/>
          </a:xfrm>
          <a:prstGeom prst="line">
            <a:avLst/>
          </a:prstGeom>
          <a:ln w="6350">
            <a:solidFill>
              <a:srgbClr val="606060"/>
            </a:solidFill>
          </a:ln>
        </p:spPr>
        <p:style>
          <a:lnRef idx="1">
            <a:schemeClr val="accent1"/>
          </a:lnRef>
          <a:fillRef idx="0">
            <a:schemeClr val="accent1"/>
          </a:fillRef>
          <a:effectRef idx="0">
            <a:schemeClr val="accent1"/>
          </a:effectRef>
          <a:fontRef idx="minor">
            <a:schemeClr val="tx1"/>
          </a:fontRef>
        </p:style>
      </p:cxnSp>
      <p:sp>
        <p:nvSpPr>
          <p:cNvPr id="11" name="Titre 1"/>
          <p:cNvSpPr>
            <a:spLocks noGrp="1"/>
          </p:cNvSpPr>
          <p:nvPr>
            <p:ph type="ctrTitle"/>
          </p:nvPr>
        </p:nvSpPr>
        <p:spPr>
          <a:xfrm>
            <a:off x="323850" y="1916832"/>
            <a:ext cx="8424614" cy="1035546"/>
          </a:xfrm>
        </p:spPr>
        <p:txBody>
          <a:bodyPr anchor="b"/>
          <a:lstStyle>
            <a:lvl1pPr algn="l">
              <a:lnSpc>
                <a:spcPct val="100000"/>
              </a:lnSpc>
              <a:defRPr sz="2600" baseline="0"/>
            </a:lvl1pPr>
          </a:lstStyle>
          <a:p>
            <a:r>
              <a:rPr lang="fr-FR" smtClean="0"/>
              <a:t>Modifiez le style du titre</a:t>
            </a:r>
            <a:endParaRPr lang="fr-FR" dirty="0"/>
          </a:p>
        </p:txBody>
      </p:sp>
      <p:sp>
        <p:nvSpPr>
          <p:cNvPr id="12" name="Sous-titre 2"/>
          <p:cNvSpPr>
            <a:spLocks noGrp="1"/>
          </p:cNvSpPr>
          <p:nvPr>
            <p:ph type="subTitle" idx="1"/>
          </p:nvPr>
        </p:nvSpPr>
        <p:spPr>
          <a:xfrm>
            <a:off x="323850" y="3068960"/>
            <a:ext cx="8424614" cy="1032520"/>
          </a:xfrm>
        </p:spPr>
        <p:txBody>
          <a:bodyPr/>
          <a:lstStyle>
            <a:lvl1pPr marL="0" indent="0" algn="l">
              <a:lnSpc>
                <a:spcPct val="100000"/>
              </a:lnSpc>
              <a:buNone/>
              <a:defRPr sz="1800" b="1" cap="none" normalizeH="0" baseline="0">
                <a:solidFill>
                  <a:srgbClr val="606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dirty="0"/>
          </a:p>
        </p:txBody>
      </p:sp>
      <p:sp>
        <p:nvSpPr>
          <p:cNvPr id="5" name="Espace réservé de la date 1"/>
          <p:cNvSpPr>
            <a:spLocks noGrp="1"/>
          </p:cNvSpPr>
          <p:nvPr>
            <p:ph type="dt" sz="half" idx="10"/>
          </p:nvPr>
        </p:nvSpPr>
        <p:spPr/>
        <p:txBody>
          <a:bodyPr/>
          <a:lstStyle>
            <a:lvl1pPr>
              <a:defRPr/>
            </a:lvl1pPr>
          </a:lstStyle>
          <a:p>
            <a:pPr>
              <a:defRPr/>
            </a:pPr>
            <a:r>
              <a:rPr lang="fr-FR" smtClean="0"/>
              <a:t>2015</a:t>
            </a:r>
            <a:endParaRPr lang="fr-FR"/>
          </a:p>
        </p:txBody>
      </p:sp>
      <p:sp>
        <p:nvSpPr>
          <p:cNvPr id="6" name="Espace réservé du pied de page 2"/>
          <p:cNvSpPr>
            <a:spLocks noGrp="1"/>
          </p:cNvSpPr>
          <p:nvPr>
            <p:ph type="ftr" sz="quarter" idx="11"/>
          </p:nvPr>
        </p:nvSpPr>
        <p:spPr/>
        <p:txBody>
          <a:bodyPr/>
          <a:lstStyle>
            <a:lvl1pPr>
              <a:defRPr/>
            </a:lvl1pPr>
          </a:lstStyle>
          <a:p>
            <a:pPr>
              <a:defRPr/>
            </a:pPr>
            <a:r>
              <a:rPr lang="fr-FR" smtClean="0"/>
              <a:t>KIT DISCIPLINE </a:t>
            </a:r>
            <a:endParaRPr lang="fr-FR"/>
          </a:p>
        </p:txBody>
      </p:sp>
      <p:sp>
        <p:nvSpPr>
          <p:cNvPr id="7" name="Espace réservé du numéro de diapositive 7"/>
          <p:cNvSpPr>
            <a:spLocks noGrp="1"/>
          </p:cNvSpPr>
          <p:nvPr>
            <p:ph type="sldNum" sz="quarter" idx="12"/>
          </p:nvPr>
        </p:nvSpPr>
        <p:spPr/>
        <p:txBody>
          <a:bodyPr/>
          <a:lstStyle>
            <a:lvl1pPr>
              <a:defRPr/>
            </a:lvl1pPr>
          </a:lstStyle>
          <a:p>
            <a:pPr>
              <a:defRPr/>
            </a:pPr>
            <a:fld id="{D9CEE409-C365-48ED-975B-ADBDDAB0F64D}" type="slidenum">
              <a:rPr lang="fr-FR"/>
              <a:pPr>
                <a:defRPr/>
              </a:pPr>
              <a:t>‹N°›</a:t>
            </a:fld>
            <a:endParaRPr lang="fr-FR" dirty="0"/>
          </a:p>
        </p:txBody>
      </p:sp>
    </p:spTree>
    <p:extLst>
      <p:ext uri="{BB962C8B-B14F-4D97-AF65-F5344CB8AC3E}">
        <p14:creationId xmlns:p14="http://schemas.microsoft.com/office/powerpoint/2010/main" val="877520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cxnSp>
        <p:nvCxnSpPr>
          <p:cNvPr id="5" name="Connecteur droit 4"/>
          <p:cNvCxnSpPr/>
          <p:nvPr/>
        </p:nvCxnSpPr>
        <p:spPr>
          <a:xfrm>
            <a:off x="755650" y="6261100"/>
            <a:ext cx="0" cy="263525"/>
          </a:xfrm>
          <a:prstGeom prst="line">
            <a:avLst/>
          </a:prstGeom>
          <a:ln w="6350">
            <a:solidFill>
              <a:srgbClr val="606060"/>
            </a:solidFill>
          </a:ln>
        </p:spPr>
        <p:style>
          <a:lnRef idx="1">
            <a:schemeClr val="accent1"/>
          </a:lnRef>
          <a:fillRef idx="0">
            <a:schemeClr val="accent1"/>
          </a:fillRef>
          <a:effectRef idx="0">
            <a:schemeClr val="accent1"/>
          </a:effectRef>
          <a:fontRef idx="minor">
            <a:schemeClr val="tx1"/>
          </a:fontRef>
        </p:style>
      </p:cxnSp>
      <p:sp>
        <p:nvSpPr>
          <p:cNvPr id="9" name="Espace réservé du contenu 2"/>
          <p:cNvSpPr>
            <a:spLocks noGrp="1"/>
          </p:cNvSpPr>
          <p:nvPr>
            <p:ph idx="1"/>
          </p:nvPr>
        </p:nvSpPr>
        <p:spPr>
          <a:xfrm>
            <a:off x="323850" y="1600200"/>
            <a:ext cx="8426450" cy="427672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 name="Titre 1"/>
          <p:cNvSpPr>
            <a:spLocks noGrp="1"/>
          </p:cNvSpPr>
          <p:nvPr>
            <p:ph type="title"/>
          </p:nvPr>
        </p:nvSpPr>
        <p:spPr>
          <a:xfrm>
            <a:off x="323528" y="248760"/>
            <a:ext cx="8427216" cy="947992"/>
          </a:xfrm>
        </p:spPr>
        <p:txBody>
          <a:bodyPr/>
          <a:lstStyle>
            <a:lvl1pPr algn="l">
              <a:lnSpc>
                <a:spcPct val="100000"/>
              </a:lnSpc>
              <a:defRPr baseline="0"/>
            </a:lvl1pPr>
          </a:lstStyle>
          <a:p>
            <a:r>
              <a:rPr lang="fr-FR" smtClean="0"/>
              <a:t>Modifiez le style du titre</a:t>
            </a:r>
            <a:endParaRPr lang="fr-FR" dirty="0"/>
          </a:p>
        </p:txBody>
      </p:sp>
      <p:sp>
        <p:nvSpPr>
          <p:cNvPr id="11" name="Espace réservé du texte 7"/>
          <p:cNvSpPr>
            <a:spLocks noGrp="1"/>
          </p:cNvSpPr>
          <p:nvPr>
            <p:ph type="body" sz="quarter" idx="13"/>
          </p:nvPr>
        </p:nvSpPr>
        <p:spPr>
          <a:xfrm>
            <a:off x="323850" y="837531"/>
            <a:ext cx="8424863" cy="503237"/>
          </a:xfrm>
        </p:spPr>
        <p:txBody>
          <a:bodyPr>
            <a:normAutofit/>
          </a:bodyPr>
          <a:lstStyle>
            <a:lvl1pPr algn="l">
              <a:lnSpc>
                <a:spcPts val="1600"/>
              </a:lnSpc>
              <a:spcAft>
                <a:spcPts val="0"/>
              </a:spcAft>
              <a:defRPr sz="1800" b="1" cap="none" baseline="0"/>
            </a:lvl1pPr>
          </a:lstStyle>
          <a:p>
            <a:pPr lvl="0"/>
            <a:r>
              <a:rPr lang="fr-FR" smtClean="0"/>
              <a:t>Modifiez les styles du texte du masque</a:t>
            </a:r>
          </a:p>
        </p:txBody>
      </p:sp>
      <p:sp>
        <p:nvSpPr>
          <p:cNvPr id="6" name="Espace réservé de la date 1"/>
          <p:cNvSpPr>
            <a:spLocks noGrp="1"/>
          </p:cNvSpPr>
          <p:nvPr>
            <p:ph type="dt" sz="half" idx="14"/>
          </p:nvPr>
        </p:nvSpPr>
        <p:spPr/>
        <p:txBody>
          <a:bodyPr/>
          <a:lstStyle>
            <a:lvl1pPr>
              <a:defRPr/>
            </a:lvl1pPr>
          </a:lstStyle>
          <a:p>
            <a:pPr>
              <a:defRPr/>
            </a:pPr>
            <a:r>
              <a:rPr lang="fr-FR" smtClean="0"/>
              <a:t>2015</a:t>
            </a:r>
            <a:endParaRPr lang="fr-FR"/>
          </a:p>
        </p:txBody>
      </p:sp>
      <p:sp>
        <p:nvSpPr>
          <p:cNvPr id="7" name="Espace réservé du pied de page 3"/>
          <p:cNvSpPr>
            <a:spLocks noGrp="1"/>
          </p:cNvSpPr>
          <p:nvPr>
            <p:ph type="ftr" sz="quarter" idx="15"/>
          </p:nvPr>
        </p:nvSpPr>
        <p:spPr/>
        <p:txBody>
          <a:bodyPr/>
          <a:lstStyle>
            <a:lvl1pPr>
              <a:defRPr/>
            </a:lvl1pPr>
          </a:lstStyle>
          <a:p>
            <a:pPr>
              <a:defRPr/>
            </a:pPr>
            <a:r>
              <a:rPr lang="fr-FR" smtClean="0"/>
              <a:t>KIT DISCIPLINE </a:t>
            </a:r>
            <a:endParaRPr lang="fr-FR"/>
          </a:p>
        </p:txBody>
      </p:sp>
      <p:sp>
        <p:nvSpPr>
          <p:cNvPr id="8" name="Espace réservé du numéro de diapositive 13"/>
          <p:cNvSpPr>
            <a:spLocks noGrp="1"/>
          </p:cNvSpPr>
          <p:nvPr>
            <p:ph type="sldNum" sz="quarter" idx="16"/>
          </p:nvPr>
        </p:nvSpPr>
        <p:spPr/>
        <p:txBody>
          <a:bodyPr/>
          <a:lstStyle>
            <a:lvl1pPr>
              <a:defRPr/>
            </a:lvl1pPr>
          </a:lstStyle>
          <a:p>
            <a:pPr>
              <a:defRPr/>
            </a:pPr>
            <a:fld id="{DA931ED5-26D9-43DD-B762-847C7369EAB8}" type="slidenum">
              <a:rPr lang="fr-FR"/>
              <a:pPr>
                <a:defRPr/>
              </a:pPr>
              <a:t>‹N°›</a:t>
            </a:fld>
            <a:endParaRPr lang="fr-FR" dirty="0"/>
          </a:p>
        </p:txBody>
      </p:sp>
    </p:spTree>
    <p:extLst>
      <p:ext uri="{BB962C8B-B14F-4D97-AF65-F5344CB8AC3E}">
        <p14:creationId xmlns:p14="http://schemas.microsoft.com/office/powerpoint/2010/main" val="1041142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et contenu">
    <p:spTree>
      <p:nvGrpSpPr>
        <p:cNvPr id="1" name=""/>
        <p:cNvGrpSpPr/>
        <p:nvPr/>
      </p:nvGrpSpPr>
      <p:grpSpPr>
        <a:xfrm>
          <a:off x="0" y="0"/>
          <a:ext cx="0" cy="0"/>
          <a:chOff x="0" y="0"/>
          <a:chExt cx="0" cy="0"/>
        </a:xfrm>
      </p:grpSpPr>
      <p:cxnSp>
        <p:nvCxnSpPr>
          <p:cNvPr id="5" name="Connecteur droit 4"/>
          <p:cNvCxnSpPr/>
          <p:nvPr/>
        </p:nvCxnSpPr>
        <p:spPr>
          <a:xfrm>
            <a:off x="755650" y="6261100"/>
            <a:ext cx="0" cy="263525"/>
          </a:xfrm>
          <a:prstGeom prst="line">
            <a:avLst/>
          </a:prstGeom>
          <a:ln w="6350">
            <a:solidFill>
              <a:srgbClr val="606060"/>
            </a:solidFill>
          </a:ln>
        </p:spPr>
        <p:style>
          <a:lnRef idx="1">
            <a:schemeClr val="accent1"/>
          </a:lnRef>
          <a:fillRef idx="0">
            <a:schemeClr val="accent1"/>
          </a:fillRef>
          <a:effectRef idx="0">
            <a:schemeClr val="accent1"/>
          </a:effectRef>
          <a:fontRef idx="minor">
            <a:schemeClr val="tx1"/>
          </a:fontRef>
        </p:style>
      </p:cxnSp>
      <p:sp>
        <p:nvSpPr>
          <p:cNvPr id="9" name="Espace réservé du contenu 2"/>
          <p:cNvSpPr>
            <a:spLocks noGrp="1"/>
          </p:cNvSpPr>
          <p:nvPr>
            <p:ph idx="1"/>
          </p:nvPr>
        </p:nvSpPr>
        <p:spPr>
          <a:xfrm>
            <a:off x="323850" y="1600200"/>
            <a:ext cx="8426450" cy="427672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 name="Titre 1"/>
          <p:cNvSpPr>
            <a:spLocks noGrp="1"/>
          </p:cNvSpPr>
          <p:nvPr>
            <p:ph type="title"/>
          </p:nvPr>
        </p:nvSpPr>
        <p:spPr>
          <a:xfrm>
            <a:off x="323528" y="248760"/>
            <a:ext cx="8427216" cy="947992"/>
          </a:xfrm>
        </p:spPr>
        <p:txBody>
          <a:bodyPr/>
          <a:lstStyle>
            <a:lvl1pPr algn="l">
              <a:lnSpc>
                <a:spcPct val="100000"/>
              </a:lnSpc>
              <a:defRPr baseline="0"/>
            </a:lvl1pPr>
          </a:lstStyle>
          <a:p>
            <a:r>
              <a:rPr lang="fr-FR" smtClean="0"/>
              <a:t>Modifiez le style du titre</a:t>
            </a:r>
            <a:endParaRPr lang="fr-FR" dirty="0" smtClean="0"/>
          </a:p>
        </p:txBody>
      </p:sp>
      <p:sp>
        <p:nvSpPr>
          <p:cNvPr id="11" name="Espace réservé du texte 7"/>
          <p:cNvSpPr>
            <a:spLocks noGrp="1"/>
          </p:cNvSpPr>
          <p:nvPr>
            <p:ph type="body" sz="quarter" idx="17"/>
          </p:nvPr>
        </p:nvSpPr>
        <p:spPr>
          <a:xfrm>
            <a:off x="323850" y="1206197"/>
            <a:ext cx="8424863" cy="503237"/>
          </a:xfrm>
        </p:spPr>
        <p:txBody>
          <a:bodyPr>
            <a:normAutofit/>
          </a:bodyPr>
          <a:lstStyle>
            <a:lvl1pPr algn="l">
              <a:lnSpc>
                <a:spcPts val="1600"/>
              </a:lnSpc>
              <a:spcAft>
                <a:spcPts val="0"/>
              </a:spcAft>
              <a:defRPr sz="1800" b="1" cap="none" baseline="0"/>
            </a:lvl1pPr>
          </a:lstStyle>
          <a:p>
            <a:pPr lvl="0"/>
            <a:r>
              <a:rPr lang="fr-FR" smtClean="0"/>
              <a:t>Modifiez les styles du texte du masque</a:t>
            </a:r>
          </a:p>
        </p:txBody>
      </p:sp>
      <p:sp>
        <p:nvSpPr>
          <p:cNvPr id="6" name="Espace réservé de la date 1"/>
          <p:cNvSpPr>
            <a:spLocks noGrp="1"/>
          </p:cNvSpPr>
          <p:nvPr>
            <p:ph type="dt" sz="half" idx="18"/>
          </p:nvPr>
        </p:nvSpPr>
        <p:spPr/>
        <p:txBody>
          <a:bodyPr/>
          <a:lstStyle>
            <a:lvl1pPr>
              <a:defRPr/>
            </a:lvl1pPr>
          </a:lstStyle>
          <a:p>
            <a:pPr>
              <a:defRPr/>
            </a:pPr>
            <a:r>
              <a:rPr lang="fr-FR" smtClean="0"/>
              <a:t>2015</a:t>
            </a:r>
            <a:endParaRPr lang="fr-FR"/>
          </a:p>
        </p:txBody>
      </p:sp>
      <p:sp>
        <p:nvSpPr>
          <p:cNvPr id="7" name="Espace réservé du pied de page 3"/>
          <p:cNvSpPr>
            <a:spLocks noGrp="1"/>
          </p:cNvSpPr>
          <p:nvPr>
            <p:ph type="ftr" sz="quarter" idx="19"/>
          </p:nvPr>
        </p:nvSpPr>
        <p:spPr/>
        <p:txBody>
          <a:bodyPr/>
          <a:lstStyle>
            <a:lvl1pPr>
              <a:defRPr/>
            </a:lvl1pPr>
          </a:lstStyle>
          <a:p>
            <a:pPr>
              <a:defRPr/>
            </a:pPr>
            <a:r>
              <a:rPr lang="fr-FR" smtClean="0"/>
              <a:t>KIT DISCIPLINE </a:t>
            </a:r>
            <a:endParaRPr lang="fr-FR"/>
          </a:p>
        </p:txBody>
      </p:sp>
      <p:sp>
        <p:nvSpPr>
          <p:cNvPr id="8" name="Espace réservé du numéro de diapositive 13"/>
          <p:cNvSpPr>
            <a:spLocks noGrp="1"/>
          </p:cNvSpPr>
          <p:nvPr>
            <p:ph type="sldNum" sz="quarter" idx="20"/>
          </p:nvPr>
        </p:nvSpPr>
        <p:spPr/>
        <p:txBody>
          <a:bodyPr/>
          <a:lstStyle>
            <a:lvl1pPr>
              <a:defRPr/>
            </a:lvl1pPr>
          </a:lstStyle>
          <a:p>
            <a:pPr>
              <a:defRPr/>
            </a:pPr>
            <a:fld id="{856F7368-66AF-4EE6-BB2B-BB531DF47706}" type="slidenum">
              <a:rPr lang="fr-FR"/>
              <a:pPr>
                <a:defRPr/>
              </a:pPr>
              <a:t>‹N°›</a:t>
            </a:fld>
            <a:endParaRPr lang="fr-FR" dirty="0"/>
          </a:p>
        </p:txBody>
      </p:sp>
    </p:spTree>
    <p:extLst>
      <p:ext uri="{BB962C8B-B14F-4D97-AF65-F5344CB8AC3E}">
        <p14:creationId xmlns:p14="http://schemas.microsoft.com/office/powerpoint/2010/main" val="1575994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Deux contenus">
    <p:spTree>
      <p:nvGrpSpPr>
        <p:cNvPr id="1" name=""/>
        <p:cNvGrpSpPr/>
        <p:nvPr/>
      </p:nvGrpSpPr>
      <p:grpSpPr>
        <a:xfrm>
          <a:off x="0" y="0"/>
          <a:ext cx="0" cy="0"/>
          <a:chOff x="0" y="0"/>
          <a:chExt cx="0" cy="0"/>
        </a:xfrm>
      </p:grpSpPr>
      <p:cxnSp>
        <p:nvCxnSpPr>
          <p:cNvPr id="6" name="Connecteur droit 5"/>
          <p:cNvCxnSpPr/>
          <p:nvPr/>
        </p:nvCxnSpPr>
        <p:spPr>
          <a:xfrm>
            <a:off x="755650" y="6261100"/>
            <a:ext cx="0" cy="263525"/>
          </a:xfrm>
          <a:prstGeom prst="line">
            <a:avLst/>
          </a:prstGeom>
          <a:ln w="6350">
            <a:solidFill>
              <a:srgbClr val="606060"/>
            </a:solidFill>
          </a:ln>
        </p:spPr>
        <p:style>
          <a:lnRef idx="1">
            <a:schemeClr val="accent1"/>
          </a:lnRef>
          <a:fillRef idx="0">
            <a:schemeClr val="accent1"/>
          </a:fillRef>
          <a:effectRef idx="0">
            <a:schemeClr val="accent1"/>
          </a:effectRef>
          <a:fontRef idx="minor">
            <a:schemeClr val="tx1"/>
          </a:fontRef>
        </p:style>
      </p:cxnSp>
      <p:sp>
        <p:nvSpPr>
          <p:cNvPr id="8" name="Espace réservé du contenu 2"/>
          <p:cNvSpPr>
            <a:spLocks noGrp="1"/>
          </p:cNvSpPr>
          <p:nvPr>
            <p:ph idx="1"/>
          </p:nvPr>
        </p:nvSpPr>
        <p:spPr>
          <a:xfrm>
            <a:off x="323528" y="1600201"/>
            <a:ext cx="4032448" cy="42770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9" name="Espace réservé du contenu 2"/>
          <p:cNvSpPr>
            <a:spLocks noGrp="1"/>
          </p:cNvSpPr>
          <p:nvPr>
            <p:ph idx="13"/>
          </p:nvPr>
        </p:nvSpPr>
        <p:spPr>
          <a:xfrm>
            <a:off x="4716016" y="1600201"/>
            <a:ext cx="4032448" cy="42770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13" name="Titre 1"/>
          <p:cNvSpPr>
            <a:spLocks noGrp="1"/>
          </p:cNvSpPr>
          <p:nvPr>
            <p:ph type="title"/>
          </p:nvPr>
        </p:nvSpPr>
        <p:spPr>
          <a:xfrm>
            <a:off x="323528" y="248760"/>
            <a:ext cx="8427216" cy="947992"/>
          </a:xfrm>
        </p:spPr>
        <p:txBody>
          <a:bodyPr/>
          <a:lstStyle>
            <a:lvl1pPr algn="l">
              <a:lnSpc>
                <a:spcPct val="100000"/>
              </a:lnSpc>
              <a:defRPr/>
            </a:lvl1pPr>
          </a:lstStyle>
          <a:p>
            <a:r>
              <a:rPr lang="fr-FR" smtClean="0"/>
              <a:t>Modifiez le style du titre</a:t>
            </a:r>
            <a:endParaRPr lang="fr-FR" dirty="0"/>
          </a:p>
        </p:txBody>
      </p:sp>
      <p:sp>
        <p:nvSpPr>
          <p:cNvPr id="11" name="Espace réservé du texte 7"/>
          <p:cNvSpPr>
            <a:spLocks noGrp="1"/>
          </p:cNvSpPr>
          <p:nvPr>
            <p:ph type="body" sz="quarter" idx="17"/>
          </p:nvPr>
        </p:nvSpPr>
        <p:spPr>
          <a:xfrm>
            <a:off x="323850" y="837531"/>
            <a:ext cx="8424863" cy="503237"/>
          </a:xfrm>
        </p:spPr>
        <p:txBody>
          <a:bodyPr>
            <a:normAutofit/>
          </a:bodyPr>
          <a:lstStyle>
            <a:lvl1pPr algn="l">
              <a:lnSpc>
                <a:spcPts val="1600"/>
              </a:lnSpc>
              <a:spcAft>
                <a:spcPts val="0"/>
              </a:spcAft>
              <a:defRPr sz="1800" b="1" cap="none" baseline="0"/>
            </a:lvl1pPr>
          </a:lstStyle>
          <a:p>
            <a:pPr lvl="0"/>
            <a:r>
              <a:rPr lang="fr-FR" smtClean="0"/>
              <a:t>Modifiez les styles du texte du masque</a:t>
            </a:r>
          </a:p>
        </p:txBody>
      </p:sp>
      <p:sp>
        <p:nvSpPr>
          <p:cNvPr id="7" name="Espace réservé de la date 4"/>
          <p:cNvSpPr>
            <a:spLocks noGrp="1"/>
          </p:cNvSpPr>
          <p:nvPr>
            <p:ph type="dt" sz="half" idx="18"/>
          </p:nvPr>
        </p:nvSpPr>
        <p:spPr/>
        <p:txBody>
          <a:bodyPr/>
          <a:lstStyle>
            <a:lvl1pPr>
              <a:defRPr/>
            </a:lvl1pPr>
          </a:lstStyle>
          <a:p>
            <a:pPr>
              <a:defRPr/>
            </a:pPr>
            <a:r>
              <a:rPr lang="fr-FR" smtClean="0"/>
              <a:t>2015</a:t>
            </a:r>
            <a:endParaRPr lang="fr-FR"/>
          </a:p>
        </p:txBody>
      </p:sp>
      <p:sp>
        <p:nvSpPr>
          <p:cNvPr id="10" name="Espace réservé du pied de page 5"/>
          <p:cNvSpPr>
            <a:spLocks noGrp="1"/>
          </p:cNvSpPr>
          <p:nvPr>
            <p:ph type="ftr" sz="quarter" idx="19"/>
          </p:nvPr>
        </p:nvSpPr>
        <p:spPr/>
        <p:txBody>
          <a:bodyPr/>
          <a:lstStyle>
            <a:lvl1pPr>
              <a:defRPr/>
            </a:lvl1pPr>
          </a:lstStyle>
          <a:p>
            <a:pPr>
              <a:defRPr/>
            </a:pPr>
            <a:r>
              <a:rPr lang="fr-FR" smtClean="0"/>
              <a:t>KIT DISCIPLINE </a:t>
            </a:r>
            <a:endParaRPr lang="fr-FR"/>
          </a:p>
        </p:txBody>
      </p:sp>
      <p:sp>
        <p:nvSpPr>
          <p:cNvPr id="12" name="Espace réservé du numéro de diapositive 6"/>
          <p:cNvSpPr>
            <a:spLocks noGrp="1"/>
          </p:cNvSpPr>
          <p:nvPr>
            <p:ph type="sldNum" sz="quarter" idx="20"/>
          </p:nvPr>
        </p:nvSpPr>
        <p:spPr/>
        <p:txBody>
          <a:bodyPr/>
          <a:lstStyle>
            <a:lvl1pPr>
              <a:defRPr/>
            </a:lvl1pPr>
          </a:lstStyle>
          <a:p>
            <a:pPr>
              <a:defRPr/>
            </a:pPr>
            <a:fld id="{5C629681-00F6-48B6-A573-ED768AA630E4}" type="slidenum">
              <a:rPr lang="fr-FR"/>
              <a:pPr>
                <a:defRPr/>
              </a:pPr>
              <a:t>‹N°›</a:t>
            </a:fld>
            <a:endParaRPr lang="fr-FR"/>
          </a:p>
        </p:txBody>
      </p:sp>
    </p:spTree>
    <p:extLst>
      <p:ext uri="{BB962C8B-B14F-4D97-AF65-F5344CB8AC3E}">
        <p14:creationId xmlns:p14="http://schemas.microsoft.com/office/powerpoint/2010/main" val="231911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Deux contenus">
    <p:spTree>
      <p:nvGrpSpPr>
        <p:cNvPr id="1" name=""/>
        <p:cNvGrpSpPr/>
        <p:nvPr/>
      </p:nvGrpSpPr>
      <p:grpSpPr>
        <a:xfrm>
          <a:off x="0" y="0"/>
          <a:ext cx="0" cy="0"/>
          <a:chOff x="0" y="0"/>
          <a:chExt cx="0" cy="0"/>
        </a:xfrm>
      </p:grpSpPr>
      <p:cxnSp>
        <p:nvCxnSpPr>
          <p:cNvPr id="6" name="Connecteur droit 5"/>
          <p:cNvCxnSpPr/>
          <p:nvPr/>
        </p:nvCxnSpPr>
        <p:spPr>
          <a:xfrm>
            <a:off x="755650" y="6261100"/>
            <a:ext cx="0" cy="263525"/>
          </a:xfrm>
          <a:prstGeom prst="line">
            <a:avLst/>
          </a:prstGeom>
          <a:ln w="6350">
            <a:solidFill>
              <a:srgbClr val="606060"/>
            </a:solidFill>
          </a:ln>
        </p:spPr>
        <p:style>
          <a:lnRef idx="1">
            <a:schemeClr val="accent1"/>
          </a:lnRef>
          <a:fillRef idx="0">
            <a:schemeClr val="accent1"/>
          </a:fillRef>
          <a:effectRef idx="0">
            <a:schemeClr val="accent1"/>
          </a:effectRef>
          <a:fontRef idx="minor">
            <a:schemeClr val="tx1"/>
          </a:fontRef>
        </p:style>
      </p:cxnSp>
      <p:sp>
        <p:nvSpPr>
          <p:cNvPr id="8" name="Espace réservé du contenu 2"/>
          <p:cNvSpPr>
            <a:spLocks noGrp="1"/>
          </p:cNvSpPr>
          <p:nvPr>
            <p:ph idx="1"/>
          </p:nvPr>
        </p:nvSpPr>
        <p:spPr>
          <a:xfrm>
            <a:off x="323528" y="1600201"/>
            <a:ext cx="4032448" cy="42770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9" name="Espace réservé du contenu 2"/>
          <p:cNvSpPr>
            <a:spLocks noGrp="1"/>
          </p:cNvSpPr>
          <p:nvPr>
            <p:ph idx="13"/>
          </p:nvPr>
        </p:nvSpPr>
        <p:spPr>
          <a:xfrm>
            <a:off x="4716016" y="1600201"/>
            <a:ext cx="4032448" cy="42770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13" name="Titre 1"/>
          <p:cNvSpPr>
            <a:spLocks noGrp="1"/>
          </p:cNvSpPr>
          <p:nvPr>
            <p:ph type="title"/>
          </p:nvPr>
        </p:nvSpPr>
        <p:spPr>
          <a:xfrm>
            <a:off x="323528" y="248760"/>
            <a:ext cx="8427216" cy="947992"/>
          </a:xfrm>
        </p:spPr>
        <p:txBody>
          <a:bodyPr/>
          <a:lstStyle>
            <a:lvl1pPr algn="l">
              <a:lnSpc>
                <a:spcPct val="100000"/>
              </a:lnSpc>
              <a:defRPr baseline="0"/>
            </a:lvl1pPr>
          </a:lstStyle>
          <a:p>
            <a:r>
              <a:rPr lang="fr-FR" smtClean="0"/>
              <a:t>Modifiez le style du titre</a:t>
            </a:r>
            <a:endParaRPr lang="fr-FR" dirty="0"/>
          </a:p>
        </p:txBody>
      </p:sp>
      <p:sp>
        <p:nvSpPr>
          <p:cNvPr id="11" name="Espace réservé du texte 7"/>
          <p:cNvSpPr>
            <a:spLocks noGrp="1"/>
          </p:cNvSpPr>
          <p:nvPr>
            <p:ph type="body" sz="quarter" idx="17"/>
          </p:nvPr>
        </p:nvSpPr>
        <p:spPr>
          <a:xfrm>
            <a:off x="323850" y="1186086"/>
            <a:ext cx="8424863" cy="503237"/>
          </a:xfrm>
        </p:spPr>
        <p:txBody>
          <a:bodyPr>
            <a:normAutofit/>
          </a:bodyPr>
          <a:lstStyle>
            <a:lvl1pPr algn="l">
              <a:lnSpc>
                <a:spcPts val="1600"/>
              </a:lnSpc>
              <a:spcAft>
                <a:spcPts val="0"/>
              </a:spcAft>
              <a:defRPr sz="1800" b="1" cap="none" baseline="0"/>
            </a:lvl1pPr>
          </a:lstStyle>
          <a:p>
            <a:pPr lvl="0"/>
            <a:r>
              <a:rPr lang="fr-FR" smtClean="0"/>
              <a:t>Modifiez les styles du texte du masque</a:t>
            </a:r>
          </a:p>
        </p:txBody>
      </p:sp>
      <p:sp>
        <p:nvSpPr>
          <p:cNvPr id="7" name="Espace réservé de la date 4"/>
          <p:cNvSpPr>
            <a:spLocks noGrp="1"/>
          </p:cNvSpPr>
          <p:nvPr>
            <p:ph type="dt" sz="half" idx="18"/>
          </p:nvPr>
        </p:nvSpPr>
        <p:spPr/>
        <p:txBody>
          <a:bodyPr/>
          <a:lstStyle>
            <a:lvl1pPr>
              <a:defRPr/>
            </a:lvl1pPr>
          </a:lstStyle>
          <a:p>
            <a:pPr>
              <a:defRPr/>
            </a:pPr>
            <a:r>
              <a:rPr lang="fr-FR" smtClean="0"/>
              <a:t>2015</a:t>
            </a:r>
            <a:endParaRPr lang="fr-FR"/>
          </a:p>
        </p:txBody>
      </p:sp>
      <p:sp>
        <p:nvSpPr>
          <p:cNvPr id="10" name="Espace réservé du pied de page 5"/>
          <p:cNvSpPr>
            <a:spLocks noGrp="1"/>
          </p:cNvSpPr>
          <p:nvPr>
            <p:ph type="ftr" sz="quarter" idx="19"/>
          </p:nvPr>
        </p:nvSpPr>
        <p:spPr/>
        <p:txBody>
          <a:bodyPr/>
          <a:lstStyle>
            <a:lvl1pPr>
              <a:defRPr/>
            </a:lvl1pPr>
          </a:lstStyle>
          <a:p>
            <a:pPr>
              <a:defRPr/>
            </a:pPr>
            <a:r>
              <a:rPr lang="fr-FR" smtClean="0"/>
              <a:t>KIT DISCIPLINE </a:t>
            </a:r>
            <a:endParaRPr lang="fr-FR"/>
          </a:p>
        </p:txBody>
      </p:sp>
      <p:sp>
        <p:nvSpPr>
          <p:cNvPr id="12" name="Espace réservé du numéro de diapositive 6"/>
          <p:cNvSpPr>
            <a:spLocks noGrp="1"/>
          </p:cNvSpPr>
          <p:nvPr>
            <p:ph type="sldNum" sz="quarter" idx="20"/>
          </p:nvPr>
        </p:nvSpPr>
        <p:spPr/>
        <p:txBody>
          <a:bodyPr/>
          <a:lstStyle>
            <a:lvl1pPr>
              <a:defRPr/>
            </a:lvl1pPr>
          </a:lstStyle>
          <a:p>
            <a:pPr>
              <a:defRPr/>
            </a:pPr>
            <a:fld id="{21E96206-8356-4D49-8E09-F870F51CCE32}" type="slidenum">
              <a:rPr lang="fr-FR"/>
              <a:pPr>
                <a:defRPr/>
              </a:pPr>
              <a:t>‹N°›</a:t>
            </a:fld>
            <a:endParaRPr lang="fr-FR"/>
          </a:p>
        </p:txBody>
      </p:sp>
    </p:spTree>
    <p:extLst>
      <p:ext uri="{BB962C8B-B14F-4D97-AF65-F5344CB8AC3E}">
        <p14:creationId xmlns:p14="http://schemas.microsoft.com/office/powerpoint/2010/main" val="71530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aison">
    <p:spTree>
      <p:nvGrpSpPr>
        <p:cNvPr id="1" name=""/>
        <p:cNvGrpSpPr/>
        <p:nvPr/>
      </p:nvGrpSpPr>
      <p:grpSpPr>
        <a:xfrm>
          <a:off x="0" y="0"/>
          <a:ext cx="0" cy="0"/>
          <a:chOff x="0" y="0"/>
          <a:chExt cx="0" cy="0"/>
        </a:xfrm>
      </p:grpSpPr>
      <p:cxnSp>
        <p:nvCxnSpPr>
          <p:cNvPr id="7" name="Connecteur droit 6"/>
          <p:cNvCxnSpPr/>
          <p:nvPr/>
        </p:nvCxnSpPr>
        <p:spPr>
          <a:xfrm>
            <a:off x="755650" y="6261100"/>
            <a:ext cx="0" cy="263525"/>
          </a:xfrm>
          <a:prstGeom prst="line">
            <a:avLst/>
          </a:prstGeom>
          <a:ln w="6350">
            <a:solidFill>
              <a:srgbClr val="606060"/>
            </a:solidFill>
          </a:ln>
        </p:spPr>
        <p:style>
          <a:lnRef idx="1">
            <a:schemeClr val="accent1"/>
          </a:lnRef>
          <a:fillRef idx="0">
            <a:schemeClr val="accent1"/>
          </a:fillRef>
          <a:effectRef idx="0">
            <a:schemeClr val="accent1"/>
          </a:effectRef>
          <a:fontRef idx="minor">
            <a:schemeClr val="tx1"/>
          </a:fontRef>
        </p:style>
      </p:cxnSp>
      <p:sp>
        <p:nvSpPr>
          <p:cNvPr id="10" name="Espace réservé du contenu 2"/>
          <p:cNvSpPr>
            <a:spLocks noGrp="1"/>
          </p:cNvSpPr>
          <p:nvPr>
            <p:ph idx="1"/>
          </p:nvPr>
        </p:nvSpPr>
        <p:spPr>
          <a:xfrm>
            <a:off x="323528" y="1600201"/>
            <a:ext cx="4032448" cy="42770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11" name="Espace réservé du contenu 2"/>
          <p:cNvSpPr>
            <a:spLocks noGrp="1"/>
          </p:cNvSpPr>
          <p:nvPr>
            <p:ph idx="13"/>
          </p:nvPr>
        </p:nvSpPr>
        <p:spPr>
          <a:xfrm>
            <a:off x="4716016" y="1600201"/>
            <a:ext cx="4032448" cy="42770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12" name="Espace réservé du texte 7"/>
          <p:cNvSpPr>
            <a:spLocks noGrp="1"/>
          </p:cNvSpPr>
          <p:nvPr>
            <p:ph type="body" sz="quarter" idx="14"/>
          </p:nvPr>
        </p:nvSpPr>
        <p:spPr>
          <a:xfrm>
            <a:off x="323851" y="1125563"/>
            <a:ext cx="4032126" cy="5032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ormAutofit/>
          </a:bodyPr>
          <a:lstStyle>
            <a:lvl1pPr>
              <a:defRPr lang="fr-FR" sz="1800" b="1" cap="none" baseline="0" dirty="0" smtClean="0"/>
            </a:lvl1pPr>
          </a:lstStyle>
          <a:p>
            <a:pPr lvl="0"/>
            <a:r>
              <a:rPr lang="fr-FR" smtClean="0"/>
              <a:t>Modifiez les styles du texte du masque</a:t>
            </a:r>
          </a:p>
        </p:txBody>
      </p:sp>
      <p:sp>
        <p:nvSpPr>
          <p:cNvPr id="13" name="Espace réservé du texte 7"/>
          <p:cNvSpPr>
            <a:spLocks noGrp="1"/>
          </p:cNvSpPr>
          <p:nvPr>
            <p:ph type="body" sz="quarter" idx="15"/>
          </p:nvPr>
        </p:nvSpPr>
        <p:spPr>
          <a:xfrm>
            <a:off x="4716016" y="1124744"/>
            <a:ext cx="4032126" cy="503237"/>
          </a:xfrm>
        </p:spPr>
        <p:txBody>
          <a:bodyPr anchor="b">
            <a:normAutofit/>
          </a:bodyPr>
          <a:lstStyle>
            <a:lvl1pPr algn="l">
              <a:lnSpc>
                <a:spcPct val="100000"/>
              </a:lnSpc>
              <a:defRPr sz="1800" b="1" cap="none" baseline="0"/>
            </a:lvl1pPr>
          </a:lstStyle>
          <a:p>
            <a:pPr lvl="0"/>
            <a:r>
              <a:rPr lang="fr-FR" smtClean="0"/>
              <a:t>Modifiez les styles du texte du masque</a:t>
            </a:r>
          </a:p>
        </p:txBody>
      </p:sp>
      <p:sp>
        <p:nvSpPr>
          <p:cNvPr id="17" name="Titre 1"/>
          <p:cNvSpPr>
            <a:spLocks noGrp="1"/>
          </p:cNvSpPr>
          <p:nvPr>
            <p:ph type="title"/>
          </p:nvPr>
        </p:nvSpPr>
        <p:spPr>
          <a:xfrm>
            <a:off x="323528" y="248760"/>
            <a:ext cx="8427216" cy="947992"/>
          </a:xfrm>
        </p:spPr>
        <p:txBody>
          <a:bodyPr/>
          <a:lstStyle>
            <a:lvl1pPr>
              <a:lnSpc>
                <a:spcPct val="100000"/>
              </a:lnSpc>
              <a:defRPr baseline="0"/>
            </a:lvl1pPr>
          </a:lstStyle>
          <a:p>
            <a:r>
              <a:rPr lang="fr-FR" smtClean="0"/>
              <a:t>Modifiez le style du titre</a:t>
            </a:r>
            <a:endParaRPr lang="fr-FR" dirty="0"/>
          </a:p>
        </p:txBody>
      </p:sp>
      <p:sp>
        <p:nvSpPr>
          <p:cNvPr id="8" name="Espace réservé de la date 6"/>
          <p:cNvSpPr>
            <a:spLocks noGrp="1"/>
          </p:cNvSpPr>
          <p:nvPr>
            <p:ph type="dt" sz="half" idx="16"/>
          </p:nvPr>
        </p:nvSpPr>
        <p:spPr/>
        <p:txBody>
          <a:bodyPr/>
          <a:lstStyle>
            <a:lvl1pPr>
              <a:defRPr/>
            </a:lvl1pPr>
          </a:lstStyle>
          <a:p>
            <a:pPr>
              <a:defRPr/>
            </a:pPr>
            <a:r>
              <a:rPr lang="fr-FR" smtClean="0"/>
              <a:t>2015</a:t>
            </a:r>
            <a:endParaRPr lang="fr-FR"/>
          </a:p>
        </p:txBody>
      </p:sp>
      <p:sp>
        <p:nvSpPr>
          <p:cNvPr id="9" name="Espace réservé du pied de page 7"/>
          <p:cNvSpPr>
            <a:spLocks noGrp="1"/>
          </p:cNvSpPr>
          <p:nvPr>
            <p:ph type="ftr" sz="quarter" idx="17"/>
          </p:nvPr>
        </p:nvSpPr>
        <p:spPr/>
        <p:txBody>
          <a:bodyPr/>
          <a:lstStyle>
            <a:lvl1pPr>
              <a:defRPr/>
            </a:lvl1pPr>
          </a:lstStyle>
          <a:p>
            <a:pPr>
              <a:defRPr/>
            </a:pPr>
            <a:r>
              <a:rPr lang="fr-FR" smtClean="0"/>
              <a:t>KIT DISCIPLINE </a:t>
            </a:r>
            <a:endParaRPr lang="fr-FR"/>
          </a:p>
        </p:txBody>
      </p:sp>
      <p:sp>
        <p:nvSpPr>
          <p:cNvPr id="14" name="Espace réservé du numéro de diapositive 8"/>
          <p:cNvSpPr>
            <a:spLocks noGrp="1"/>
          </p:cNvSpPr>
          <p:nvPr>
            <p:ph type="sldNum" sz="quarter" idx="18"/>
          </p:nvPr>
        </p:nvSpPr>
        <p:spPr/>
        <p:txBody>
          <a:bodyPr/>
          <a:lstStyle>
            <a:lvl1pPr>
              <a:defRPr/>
            </a:lvl1pPr>
          </a:lstStyle>
          <a:p>
            <a:pPr>
              <a:defRPr/>
            </a:pPr>
            <a:fld id="{0AA78572-19F1-49E3-9299-AC02CA5D10D6}" type="slidenum">
              <a:rPr lang="fr-FR"/>
              <a:pPr>
                <a:defRPr/>
              </a:pPr>
              <a:t>‹N°›</a:t>
            </a:fld>
            <a:endParaRPr lang="fr-FR"/>
          </a:p>
        </p:txBody>
      </p:sp>
    </p:spTree>
    <p:extLst>
      <p:ext uri="{BB962C8B-B14F-4D97-AF65-F5344CB8AC3E}">
        <p14:creationId xmlns:p14="http://schemas.microsoft.com/office/powerpoint/2010/main" val="779239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cxnSp>
        <p:nvCxnSpPr>
          <p:cNvPr id="3" name="Connecteur droit 2"/>
          <p:cNvCxnSpPr/>
          <p:nvPr/>
        </p:nvCxnSpPr>
        <p:spPr>
          <a:xfrm>
            <a:off x="755650" y="6261100"/>
            <a:ext cx="0" cy="263525"/>
          </a:xfrm>
          <a:prstGeom prst="line">
            <a:avLst/>
          </a:prstGeom>
          <a:ln w="6350">
            <a:solidFill>
              <a:srgbClr val="606060"/>
            </a:solidFill>
          </a:ln>
        </p:spPr>
        <p:style>
          <a:lnRef idx="1">
            <a:schemeClr val="accent1"/>
          </a:lnRef>
          <a:fillRef idx="0">
            <a:schemeClr val="accent1"/>
          </a:fillRef>
          <a:effectRef idx="0">
            <a:schemeClr val="accent1"/>
          </a:effectRef>
          <a:fontRef idx="minor">
            <a:schemeClr val="tx1"/>
          </a:fontRef>
        </p:style>
      </p:cxnSp>
      <p:sp>
        <p:nvSpPr>
          <p:cNvPr id="9" name="Titre 1"/>
          <p:cNvSpPr>
            <a:spLocks noGrp="1"/>
          </p:cNvSpPr>
          <p:nvPr>
            <p:ph type="title"/>
          </p:nvPr>
        </p:nvSpPr>
        <p:spPr>
          <a:xfrm>
            <a:off x="323528" y="248760"/>
            <a:ext cx="8427216" cy="947992"/>
          </a:xfrm>
        </p:spPr>
        <p:txBody>
          <a:bodyPr/>
          <a:lstStyle>
            <a:lvl1pPr>
              <a:lnSpc>
                <a:spcPct val="100000"/>
              </a:lnSpc>
              <a:defRPr baseline="0"/>
            </a:lvl1pPr>
          </a:lstStyle>
          <a:p>
            <a:r>
              <a:rPr lang="fr-FR" smtClean="0"/>
              <a:t>Modifiez le style du titre</a:t>
            </a:r>
            <a:endParaRPr lang="fr-FR" dirty="0"/>
          </a:p>
        </p:txBody>
      </p:sp>
      <p:sp>
        <p:nvSpPr>
          <p:cNvPr id="4" name="Espace réservé de la date 2"/>
          <p:cNvSpPr>
            <a:spLocks noGrp="1"/>
          </p:cNvSpPr>
          <p:nvPr>
            <p:ph type="dt" sz="half" idx="10"/>
          </p:nvPr>
        </p:nvSpPr>
        <p:spPr/>
        <p:txBody>
          <a:bodyPr/>
          <a:lstStyle>
            <a:lvl1pPr>
              <a:defRPr/>
            </a:lvl1pPr>
          </a:lstStyle>
          <a:p>
            <a:pPr>
              <a:defRPr/>
            </a:pPr>
            <a:r>
              <a:rPr lang="fr-FR" smtClean="0"/>
              <a:t>2015</a:t>
            </a:r>
            <a:endParaRPr lang="fr-FR"/>
          </a:p>
        </p:txBody>
      </p:sp>
      <p:sp>
        <p:nvSpPr>
          <p:cNvPr id="5" name="Espace réservé du pied de page 3"/>
          <p:cNvSpPr>
            <a:spLocks noGrp="1"/>
          </p:cNvSpPr>
          <p:nvPr>
            <p:ph type="ftr" sz="quarter" idx="11"/>
          </p:nvPr>
        </p:nvSpPr>
        <p:spPr/>
        <p:txBody>
          <a:bodyPr/>
          <a:lstStyle>
            <a:lvl1pPr>
              <a:defRPr/>
            </a:lvl1pPr>
          </a:lstStyle>
          <a:p>
            <a:pPr>
              <a:defRPr/>
            </a:pPr>
            <a:r>
              <a:rPr lang="fr-FR" smtClean="0"/>
              <a:t>KIT DISCIPLINE </a:t>
            </a:r>
            <a:endParaRPr lang="fr-FR"/>
          </a:p>
        </p:txBody>
      </p:sp>
      <p:sp>
        <p:nvSpPr>
          <p:cNvPr id="6" name="Espace réservé du numéro de diapositive 4"/>
          <p:cNvSpPr>
            <a:spLocks noGrp="1"/>
          </p:cNvSpPr>
          <p:nvPr>
            <p:ph type="sldNum" sz="quarter" idx="12"/>
          </p:nvPr>
        </p:nvSpPr>
        <p:spPr/>
        <p:txBody>
          <a:bodyPr/>
          <a:lstStyle>
            <a:lvl1pPr>
              <a:defRPr/>
            </a:lvl1pPr>
          </a:lstStyle>
          <a:p>
            <a:pPr>
              <a:defRPr/>
            </a:pPr>
            <a:fld id="{84267FE2-0E61-4B9C-A282-1F93109CD274}" type="slidenum">
              <a:rPr lang="fr-FR"/>
              <a:pPr>
                <a:defRPr/>
              </a:pPr>
              <a:t>‹N°›</a:t>
            </a:fld>
            <a:endParaRPr lang="fr-FR"/>
          </a:p>
        </p:txBody>
      </p:sp>
    </p:spTree>
    <p:extLst>
      <p:ext uri="{BB962C8B-B14F-4D97-AF65-F5344CB8AC3E}">
        <p14:creationId xmlns:p14="http://schemas.microsoft.com/office/powerpoint/2010/main" val="2255371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Image 7"/>
          <p:cNvPicPr>
            <a:picLocks noChangeAspect="1"/>
          </p:cNvPicPr>
          <p:nvPr/>
        </p:nvPicPr>
        <p:blipFill>
          <a:blip r:embed="rId14">
            <a:extLst>
              <a:ext uri="{28A0092B-C50C-407E-A947-70E740481C1C}">
                <a14:useLocalDpi xmlns:a14="http://schemas.microsoft.com/office/drawing/2010/main" val="0"/>
              </a:ext>
            </a:extLst>
          </a:blip>
          <a:srcRect l="86131" t="84604" r="1775" b="2682"/>
          <a:stretch>
            <a:fillRect/>
          </a:stretch>
        </p:blipFill>
        <p:spPr bwMode="auto">
          <a:xfrm>
            <a:off x="7837488" y="5805488"/>
            <a:ext cx="1106487"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ce réservé du titre 1"/>
          <p:cNvSpPr>
            <a:spLocks noGrp="1"/>
          </p:cNvSpPr>
          <p:nvPr>
            <p:ph type="title"/>
          </p:nvPr>
        </p:nvSpPr>
        <p:spPr>
          <a:xfrm>
            <a:off x="323850" y="249238"/>
            <a:ext cx="8426450" cy="947737"/>
          </a:xfrm>
          <a:prstGeom prst="rect">
            <a:avLst/>
          </a:prstGeom>
        </p:spPr>
        <p:txBody>
          <a:bodyPr vert="horz" lIns="91440" tIns="45720" rIns="91440" bIns="45720" rtlCol="0" anchor="t" anchorCtr="0">
            <a:normAutofit/>
          </a:bodyPr>
          <a:lstStyle/>
          <a:p>
            <a:r>
              <a:rPr lang="fr-FR" dirty="0" smtClean="0"/>
              <a:t>Modifiez le style du titre </a:t>
            </a:r>
            <a:endParaRPr lang="fr-FR" dirty="0"/>
          </a:p>
        </p:txBody>
      </p:sp>
      <p:sp>
        <p:nvSpPr>
          <p:cNvPr id="1028" name="Espace réservé du texte 2"/>
          <p:cNvSpPr>
            <a:spLocks noGrp="1"/>
          </p:cNvSpPr>
          <p:nvPr>
            <p:ph type="body" idx="1"/>
          </p:nvPr>
        </p:nvSpPr>
        <p:spPr bwMode="auto">
          <a:xfrm>
            <a:off x="323850" y="1600200"/>
            <a:ext cx="8426450" cy="427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Modifiez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11" name="Espace réservé de la date 3"/>
          <p:cNvSpPr>
            <a:spLocks noGrp="1"/>
          </p:cNvSpPr>
          <p:nvPr>
            <p:ph type="dt" sz="half" idx="2"/>
          </p:nvPr>
        </p:nvSpPr>
        <p:spPr>
          <a:xfrm>
            <a:off x="3779838" y="6203950"/>
            <a:ext cx="2133600" cy="365125"/>
          </a:xfrm>
          <a:prstGeom prst="rect">
            <a:avLst/>
          </a:prstGeom>
        </p:spPr>
        <p:txBody>
          <a:bodyPr vert="horz" lIns="91440" tIns="45720" rIns="91440" bIns="45720" rtlCol="0" anchor="b" anchorCtr="0"/>
          <a:lstStyle>
            <a:lvl1pPr algn="ctr" fontAlgn="auto">
              <a:spcBef>
                <a:spcPts val="0"/>
              </a:spcBef>
              <a:spcAft>
                <a:spcPts val="0"/>
              </a:spcAft>
              <a:defRPr sz="1000">
                <a:solidFill>
                  <a:srgbClr val="606060"/>
                </a:solidFill>
                <a:latin typeface="Verdana" panose="020B0604030504040204" pitchFamily="34" charset="0"/>
                <a:ea typeface="Verdana" panose="020B0604030504040204" pitchFamily="34" charset="0"/>
                <a:cs typeface="Verdana" panose="020B0604030504040204" pitchFamily="34" charset="0"/>
              </a:defRPr>
            </a:lvl1pPr>
          </a:lstStyle>
          <a:p>
            <a:pPr>
              <a:defRPr/>
            </a:pPr>
            <a:r>
              <a:rPr lang="fr-FR" smtClean="0"/>
              <a:t>2015</a:t>
            </a:r>
            <a:endParaRPr lang="fr-FR"/>
          </a:p>
        </p:txBody>
      </p:sp>
      <p:sp>
        <p:nvSpPr>
          <p:cNvPr id="12" name="Espace réservé du pied de page 4"/>
          <p:cNvSpPr>
            <a:spLocks noGrp="1"/>
          </p:cNvSpPr>
          <p:nvPr>
            <p:ph type="ftr" sz="quarter" idx="3"/>
          </p:nvPr>
        </p:nvSpPr>
        <p:spPr>
          <a:xfrm>
            <a:off x="755650" y="6229350"/>
            <a:ext cx="3024188" cy="365125"/>
          </a:xfrm>
          <a:prstGeom prst="rect">
            <a:avLst/>
          </a:prstGeom>
        </p:spPr>
        <p:txBody>
          <a:bodyPr vert="horz" lIns="91440" tIns="45720" rIns="91440" bIns="45720" rtlCol="0" anchor="b" anchorCtr="0"/>
          <a:lstStyle>
            <a:lvl1pPr algn="l" fontAlgn="auto">
              <a:spcBef>
                <a:spcPts val="0"/>
              </a:spcBef>
              <a:spcAft>
                <a:spcPts val="0"/>
              </a:spcAft>
              <a:defRPr sz="1000" cap="all" baseline="0">
                <a:solidFill>
                  <a:srgbClr val="606060"/>
                </a:solidFill>
                <a:latin typeface="Verdana" panose="020B0604030504040204" pitchFamily="34" charset="0"/>
                <a:ea typeface="Verdana" panose="020B0604030504040204" pitchFamily="34" charset="0"/>
                <a:cs typeface="Verdana" panose="020B0604030504040204" pitchFamily="34" charset="0"/>
              </a:defRPr>
            </a:lvl1pPr>
          </a:lstStyle>
          <a:p>
            <a:pPr>
              <a:defRPr/>
            </a:pPr>
            <a:r>
              <a:rPr lang="fr-FR" smtClean="0"/>
              <a:t>KIT DISCIPLINE </a:t>
            </a:r>
            <a:endParaRPr lang="fr-FR"/>
          </a:p>
        </p:txBody>
      </p:sp>
      <p:sp>
        <p:nvSpPr>
          <p:cNvPr id="13" name="Espace réservé du numéro de diapositive 5"/>
          <p:cNvSpPr>
            <a:spLocks noGrp="1"/>
          </p:cNvSpPr>
          <p:nvPr>
            <p:ph type="sldNum" sz="quarter" idx="4"/>
          </p:nvPr>
        </p:nvSpPr>
        <p:spPr>
          <a:xfrm>
            <a:off x="323850" y="6203950"/>
            <a:ext cx="431800" cy="365125"/>
          </a:xfrm>
          <a:prstGeom prst="rect">
            <a:avLst/>
          </a:prstGeom>
        </p:spPr>
        <p:txBody>
          <a:bodyPr vert="horz" lIns="91440" tIns="45720" rIns="91440" bIns="45720" rtlCol="0" anchor="b" anchorCtr="0"/>
          <a:lstStyle>
            <a:lvl1pPr algn="l" fontAlgn="auto">
              <a:spcBef>
                <a:spcPts val="0"/>
              </a:spcBef>
              <a:spcAft>
                <a:spcPts val="0"/>
              </a:spcAft>
              <a:defRPr sz="1000">
                <a:solidFill>
                  <a:srgbClr val="606060"/>
                </a:solidFill>
                <a:latin typeface="Verdana" panose="020B0604030504040204" pitchFamily="34" charset="0"/>
                <a:ea typeface="Verdana" panose="020B0604030504040204" pitchFamily="34" charset="0"/>
                <a:cs typeface="Verdana" panose="020B0604030504040204" pitchFamily="34" charset="0"/>
              </a:defRPr>
            </a:lvl1pPr>
          </a:lstStyle>
          <a:p>
            <a:pPr>
              <a:defRPr/>
            </a:pPr>
            <a:fld id="{93FDC524-C1C9-4DDC-96C0-B46881D59CB1}" type="slidenum">
              <a:rPr lang="fr-FR"/>
              <a:pPr>
                <a:defRPr/>
              </a:pPr>
              <a:t>‹N°›</a:t>
            </a:fld>
            <a:endParaRPr lang="fr-FR" dirty="0"/>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892" r:id="rId10"/>
    <p:sldLayoutId id="2147483902" r:id="rId11"/>
    <p:sldLayoutId id="2147483903" r:id="rId12"/>
  </p:sldLayoutIdLst>
  <p:hf hdr="0" ftr="0" dt="0"/>
  <p:txStyles>
    <p:titleStyle>
      <a:lvl1pPr algn="l" rtl="0" eaLnBrk="1" fontAlgn="base" hangingPunct="1">
        <a:spcBef>
          <a:spcPct val="0"/>
        </a:spcBef>
        <a:spcAft>
          <a:spcPct val="0"/>
        </a:spcAft>
        <a:defRPr sz="2400" b="1" kern="1200" cap="all">
          <a:solidFill>
            <a:srgbClr val="E74E0F"/>
          </a:solidFill>
          <a:latin typeface="Verdana" panose="020B0604030504040204" pitchFamily="34" charset="0"/>
          <a:ea typeface="Verdana" panose="020B0604030504040204" pitchFamily="34" charset="0"/>
          <a:cs typeface="Verdana" panose="020B0604030504040204" pitchFamily="34" charset="0"/>
        </a:defRPr>
      </a:lvl1pPr>
      <a:lvl2pPr algn="l" rtl="0" eaLnBrk="1" fontAlgn="base" hangingPunct="1">
        <a:spcBef>
          <a:spcPct val="0"/>
        </a:spcBef>
        <a:spcAft>
          <a:spcPct val="0"/>
        </a:spcAft>
        <a:defRPr sz="2400" b="1">
          <a:solidFill>
            <a:srgbClr val="E74E0F"/>
          </a:solidFill>
          <a:latin typeface="Verdana" pitchFamily="34" charset="0"/>
          <a:ea typeface="Verdana" pitchFamily="34" charset="0"/>
          <a:cs typeface="Verdana" pitchFamily="34" charset="0"/>
        </a:defRPr>
      </a:lvl2pPr>
      <a:lvl3pPr algn="l" rtl="0" eaLnBrk="1" fontAlgn="base" hangingPunct="1">
        <a:spcBef>
          <a:spcPct val="0"/>
        </a:spcBef>
        <a:spcAft>
          <a:spcPct val="0"/>
        </a:spcAft>
        <a:defRPr sz="2400" b="1">
          <a:solidFill>
            <a:srgbClr val="E74E0F"/>
          </a:solidFill>
          <a:latin typeface="Verdana" pitchFamily="34" charset="0"/>
          <a:ea typeface="Verdana" pitchFamily="34" charset="0"/>
          <a:cs typeface="Verdana" pitchFamily="34" charset="0"/>
        </a:defRPr>
      </a:lvl3pPr>
      <a:lvl4pPr algn="l" rtl="0" eaLnBrk="1" fontAlgn="base" hangingPunct="1">
        <a:spcBef>
          <a:spcPct val="0"/>
        </a:spcBef>
        <a:spcAft>
          <a:spcPct val="0"/>
        </a:spcAft>
        <a:defRPr sz="2400" b="1">
          <a:solidFill>
            <a:srgbClr val="E74E0F"/>
          </a:solidFill>
          <a:latin typeface="Verdana" pitchFamily="34" charset="0"/>
          <a:ea typeface="Verdana" pitchFamily="34" charset="0"/>
          <a:cs typeface="Verdana" pitchFamily="34" charset="0"/>
        </a:defRPr>
      </a:lvl4pPr>
      <a:lvl5pPr algn="l" rtl="0" eaLnBrk="1" fontAlgn="base" hangingPunct="1">
        <a:spcBef>
          <a:spcPct val="0"/>
        </a:spcBef>
        <a:spcAft>
          <a:spcPct val="0"/>
        </a:spcAft>
        <a:defRPr sz="2400" b="1">
          <a:solidFill>
            <a:srgbClr val="E74E0F"/>
          </a:solidFill>
          <a:latin typeface="Verdana" pitchFamily="34" charset="0"/>
          <a:ea typeface="Verdana" pitchFamily="34" charset="0"/>
          <a:cs typeface="Verdana" pitchFamily="34" charset="0"/>
        </a:defRPr>
      </a:lvl5pPr>
      <a:lvl6pPr marL="457200" algn="l" rtl="0" eaLnBrk="1" fontAlgn="base" hangingPunct="1">
        <a:spcBef>
          <a:spcPct val="0"/>
        </a:spcBef>
        <a:spcAft>
          <a:spcPct val="0"/>
        </a:spcAft>
        <a:defRPr sz="2400" b="1">
          <a:solidFill>
            <a:srgbClr val="93C01F"/>
          </a:solidFill>
          <a:latin typeface="Verdana" pitchFamily="34" charset="0"/>
          <a:ea typeface="Verdana" pitchFamily="34" charset="0"/>
          <a:cs typeface="Verdana" pitchFamily="34" charset="0"/>
        </a:defRPr>
      </a:lvl6pPr>
      <a:lvl7pPr marL="914400" algn="l" rtl="0" eaLnBrk="1" fontAlgn="base" hangingPunct="1">
        <a:spcBef>
          <a:spcPct val="0"/>
        </a:spcBef>
        <a:spcAft>
          <a:spcPct val="0"/>
        </a:spcAft>
        <a:defRPr sz="2400" b="1">
          <a:solidFill>
            <a:srgbClr val="93C01F"/>
          </a:solidFill>
          <a:latin typeface="Verdana" pitchFamily="34" charset="0"/>
          <a:ea typeface="Verdana" pitchFamily="34" charset="0"/>
          <a:cs typeface="Verdana" pitchFamily="34" charset="0"/>
        </a:defRPr>
      </a:lvl7pPr>
      <a:lvl8pPr marL="1371600" algn="l" rtl="0" eaLnBrk="1" fontAlgn="base" hangingPunct="1">
        <a:spcBef>
          <a:spcPct val="0"/>
        </a:spcBef>
        <a:spcAft>
          <a:spcPct val="0"/>
        </a:spcAft>
        <a:defRPr sz="2400" b="1">
          <a:solidFill>
            <a:srgbClr val="93C01F"/>
          </a:solidFill>
          <a:latin typeface="Verdana" pitchFamily="34" charset="0"/>
          <a:ea typeface="Verdana" pitchFamily="34" charset="0"/>
          <a:cs typeface="Verdana" pitchFamily="34" charset="0"/>
        </a:defRPr>
      </a:lvl8pPr>
      <a:lvl9pPr marL="1828800" algn="l" rtl="0" eaLnBrk="1" fontAlgn="base" hangingPunct="1">
        <a:spcBef>
          <a:spcPct val="0"/>
        </a:spcBef>
        <a:spcAft>
          <a:spcPct val="0"/>
        </a:spcAft>
        <a:defRPr sz="2400" b="1">
          <a:solidFill>
            <a:srgbClr val="93C01F"/>
          </a:solidFill>
          <a:latin typeface="Verdana" pitchFamily="34" charset="0"/>
          <a:ea typeface="Verdana" pitchFamily="34" charset="0"/>
          <a:cs typeface="Verdana" pitchFamily="34" charset="0"/>
        </a:defRPr>
      </a:lvl9pPr>
    </p:titleStyle>
    <p:bodyStyle>
      <a:lvl1pPr marL="342900" indent="-342900" algn="just" rtl="0" eaLnBrk="1" fontAlgn="base" hangingPunct="1">
        <a:lnSpc>
          <a:spcPct val="150000"/>
        </a:lnSpc>
        <a:spcBef>
          <a:spcPts val="600"/>
        </a:spcBef>
        <a:spcAft>
          <a:spcPts val="600"/>
        </a:spcAft>
        <a:buClr>
          <a:srgbClr val="E74E0F"/>
        </a:buClr>
        <a:buFont typeface="Arial" pitchFamily="34" charset="0"/>
        <a:defRPr sz="1400" kern="1200">
          <a:solidFill>
            <a:srgbClr val="606060"/>
          </a:solidFill>
          <a:latin typeface="Verdana" panose="020B0604030504040204" pitchFamily="34" charset="0"/>
          <a:ea typeface="Verdana" panose="020B0604030504040204" pitchFamily="34" charset="0"/>
          <a:cs typeface="Verdana" panose="020B0604030504040204" pitchFamily="34" charset="0"/>
        </a:defRPr>
      </a:lvl1pPr>
      <a:lvl2pPr marL="266700" indent="-266700" algn="just" rtl="0" eaLnBrk="1" fontAlgn="base" hangingPunct="1">
        <a:lnSpc>
          <a:spcPct val="150000"/>
        </a:lnSpc>
        <a:spcBef>
          <a:spcPts val="300"/>
        </a:spcBef>
        <a:spcAft>
          <a:spcPts val="300"/>
        </a:spcAft>
        <a:buClr>
          <a:srgbClr val="E74E0F"/>
        </a:buClr>
        <a:buFont typeface="Wingdings" pitchFamily="2" charset="2"/>
        <a:buChar char="§"/>
        <a:defRPr sz="1400" kern="1200">
          <a:solidFill>
            <a:srgbClr val="606060"/>
          </a:solidFill>
          <a:latin typeface="Verdana" panose="020B0604030504040204" pitchFamily="34" charset="0"/>
          <a:ea typeface="Verdana" panose="020B0604030504040204" pitchFamily="34" charset="0"/>
          <a:cs typeface="Verdana" panose="020B0604030504040204" pitchFamily="34" charset="0"/>
        </a:defRPr>
      </a:lvl2pPr>
      <a:lvl3pPr marL="534988" indent="-268288" algn="just" rtl="0" eaLnBrk="1" fontAlgn="base" hangingPunct="1">
        <a:lnSpc>
          <a:spcPct val="150000"/>
        </a:lnSpc>
        <a:spcBef>
          <a:spcPts val="300"/>
        </a:spcBef>
        <a:spcAft>
          <a:spcPts val="300"/>
        </a:spcAft>
        <a:buClr>
          <a:srgbClr val="E74E0F"/>
        </a:buClr>
        <a:buFont typeface="Wingdings" pitchFamily="2" charset="2"/>
        <a:buChar char="§"/>
        <a:defRPr sz="1400" kern="1200">
          <a:solidFill>
            <a:srgbClr val="606060"/>
          </a:solidFill>
          <a:latin typeface="Verdana" panose="020B0604030504040204" pitchFamily="34" charset="0"/>
          <a:ea typeface="Verdana" panose="020B0604030504040204" pitchFamily="34" charset="0"/>
          <a:cs typeface="Verdana" panose="020B0604030504040204" pitchFamily="34" charset="0"/>
        </a:defRPr>
      </a:lvl3pPr>
      <a:lvl4pPr marL="801688" indent="-266700" algn="just" rtl="0" eaLnBrk="1" fontAlgn="base" hangingPunct="1">
        <a:lnSpc>
          <a:spcPct val="150000"/>
        </a:lnSpc>
        <a:spcBef>
          <a:spcPts val="300"/>
        </a:spcBef>
        <a:spcAft>
          <a:spcPts val="300"/>
        </a:spcAft>
        <a:buClr>
          <a:srgbClr val="E74E0F"/>
        </a:buClr>
        <a:buFont typeface="Wingdings" pitchFamily="2" charset="2"/>
        <a:buChar char="§"/>
        <a:defRPr sz="1400" kern="1200">
          <a:solidFill>
            <a:srgbClr val="606060"/>
          </a:solidFill>
          <a:latin typeface="Verdana" panose="020B0604030504040204" pitchFamily="34" charset="0"/>
          <a:ea typeface="Verdana" panose="020B0604030504040204" pitchFamily="34" charset="0"/>
          <a:cs typeface="Verdana" panose="020B0604030504040204" pitchFamily="34" charset="0"/>
        </a:defRPr>
      </a:lvl4pPr>
      <a:lvl5pPr marL="1077913" indent="-276225" algn="just" rtl="0" eaLnBrk="1" fontAlgn="base" hangingPunct="1">
        <a:lnSpc>
          <a:spcPct val="150000"/>
        </a:lnSpc>
        <a:spcBef>
          <a:spcPts val="300"/>
        </a:spcBef>
        <a:spcAft>
          <a:spcPts val="300"/>
        </a:spcAft>
        <a:buClr>
          <a:srgbClr val="E74E0F"/>
        </a:buClr>
        <a:buFont typeface="Wingdings" pitchFamily="2" charset="2"/>
        <a:buChar char="§"/>
        <a:defRPr sz="1400" kern="1200">
          <a:solidFill>
            <a:srgbClr val="606060"/>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7" name="Espace réservé du texte 6"/>
          <p:cNvSpPr>
            <a:spLocks noGrp="1"/>
          </p:cNvSpPr>
          <p:nvPr>
            <p:ph type="body" sz="quarter" idx="12"/>
          </p:nvPr>
        </p:nvSpPr>
        <p:spPr>
          <a:xfrm>
            <a:off x="683568" y="5088347"/>
            <a:ext cx="5040932" cy="935038"/>
          </a:xfrm>
        </p:spPr>
        <p:txBody>
          <a:bodyPr>
            <a:normAutofit/>
          </a:bodyPr>
          <a:lstStyle/>
          <a:p>
            <a:pPr marL="0" indent="0">
              <a:buFont typeface="Arial" charset="0"/>
              <a:buNone/>
              <a:defRPr/>
            </a:pPr>
            <a:r>
              <a:rPr lang="fr-FR" sz="1600" smtClean="0">
                <a:latin typeface="Tunga" panose="020B0502040204020203" pitchFamily="34" charset="0"/>
                <a:cs typeface="Tunga" panose="020B0502040204020203" pitchFamily="34" charset="0"/>
              </a:rPr>
              <a:t>DIRECTION </a:t>
            </a:r>
            <a:r>
              <a:rPr lang="fr-FR" sz="1600" dirty="0" smtClean="0">
                <a:latin typeface="Tunga" panose="020B0502040204020203" pitchFamily="34" charset="0"/>
                <a:cs typeface="Tunga" panose="020B0502040204020203" pitchFamily="34" charset="0"/>
              </a:rPr>
              <a:t>DES RESSOURCES HUMAINES</a:t>
            </a:r>
            <a:endParaRPr lang="fr-FR" sz="1600" dirty="0">
              <a:latin typeface="Tunga" panose="020B0502040204020203" pitchFamily="34" charset="0"/>
              <a:cs typeface="Tunga" panose="020B0502040204020203" pitchFamily="34" charset="0"/>
            </a:endParaRPr>
          </a:p>
        </p:txBody>
      </p:sp>
      <p:pic>
        <p:nvPicPr>
          <p:cNvPr id="1331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6414" y="1423869"/>
            <a:ext cx="6551172" cy="36724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ZoneTexte 1"/>
          <p:cNvSpPr txBox="1"/>
          <p:nvPr/>
        </p:nvSpPr>
        <p:spPr>
          <a:xfrm>
            <a:off x="1296414" y="620688"/>
            <a:ext cx="6551172" cy="584775"/>
          </a:xfrm>
          <a:prstGeom prst="rect">
            <a:avLst/>
          </a:prstGeom>
          <a:noFill/>
        </p:spPr>
        <p:txBody>
          <a:bodyPr wrap="square" rtlCol="0">
            <a:spAutoFit/>
          </a:bodyPr>
          <a:lstStyle/>
          <a:p>
            <a:pPr algn="ctr"/>
            <a:r>
              <a:rPr lang="fr-FR" sz="3200" b="1" dirty="0" smtClean="0">
                <a:solidFill>
                  <a:schemeClr val="bg1"/>
                </a:solidFill>
                <a:latin typeface="Tunga" panose="020B0502040204020203" pitchFamily="34" charset="0"/>
                <a:cs typeface="Tunga" panose="020B0502040204020203" pitchFamily="34" charset="0"/>
              </a:rPr>
              <a:t>KIT DISCIPLINE</a:t>
            </a:r>
            <a:endParaRPr lang="fr-FR" sz="3200" b="1" dirty="0">
              <a:solidFill>
                <a:schemeClr val="bg1"/>
              </a:solidFill>
              <a:latin typeface="Tunga" panose="020B0502040204020203" pitchFamily="34" charset="0"/>
              <a:cs typeface="Tunga" panose="020B0502040204020203"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u numéro de diapositive 1"/>
          <p:cNvSpPr txBox="1">
            <a:spLocks noGrp="1"/>
          </p:cNvSpPr>
          <p:nvPr/>
        </p:nvSpPr>
        <p:spPr bwMode="auto">
          <a:xfrm>
            <a:off x="323850" y="6232525"/>
            <a:ext cx="431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just" eaLnBrk="0" hangingPunct="0">
              <a:lnSpc>
                <a:spcPct val="150000"/>
              </a:lnSpc>
              <a:spcBef>
                <a:spcPts val="600"/>
              </a:spcBef>
              <a:spcAft>
                <a:spcPts val="600"/>
              </a:spcAft>
              <a:buFont typeface="Arial" pitchFamily="34" charset="0"/>
              <a:defRPr sz="1400">
                <a:solidFill>
                  <a:srgbClr val="707173"/>
                </a:solidFill>
                <a:latin typeface="Verdana" pitchFamily="34" charset="0"/>
                <a:ea typeface="ＭＳ Ｐゴシック" pitchFamily="34" charset="-128"/>
                <a:cs typeface="Verdana" pitchFamily="34" charset="0"/>
              </a:defRPr>
            </a:lvl1pPr>
            <a:lvl2pPr marL="742950" indent="-285750" algn="just" eaLnBrk="0"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2pPr>
            <a:lvl3pPr marL="1143000" indent="-228600" algn="just" eaLnBrk="0"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3pPr>
            <a:lvl4pPr marL="1600200" indent="-228600" algn="just" eaLnBrk="0"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4pPr>
            <a:lvl5pPr marL="2057400" indent="-228600" algn="just" eaLnBrk="0"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5pPr>
            <a:lvl6pPr marL="2514600" indent="-228600" algn="just" eaLnBrk="0" fontAlgn="base"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6pPr>
            <a:lvl7pPr marL="2971800" indent="-228600" algn="just" eaLnBrk="0" fontAlgn="base"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7pPr>
            <a:lvl8pPr marL="3429000" indent="-228600" algn="just" eaLnBrk="0" fontAlgn="base"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8pPr>
            <a:lvl9pPr marL="3886200" indent="-228600" algn="just" eaLnBrk="0" fontAlgn="base"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9pPr>
          </a:lstStyle>
          <a:p>
            <a:pPr algn="l" eaLnBrk="1" hangingPunct="1">
              <a:lnSpc>
                <a:spcPct val="100000"/>
              </a:lnSpc>
              <a:spcBef>
                <a:spcPct val="0"/>
              </a:spcBef>
              <a:spcAft>
                <a:spcPct val="0"/>
              </a:spcAft>
              <a:buFontTx/>
              <a:buNone/>
            </a:pPr>
            <a:endParaRPr lang="fr-FR" altLang="fr-FR" sz="1000" dirty="0">
              <a:cs typeface="Arial" pitchFamily="34" charset="0"/>
            </a:endParaRPr>
          </a:p>
        </p:txBody>
      </p:sp>
      <p:sp>
        <p:nvSpPr>
          <p:cNvPr id="2" name="Rectangle 1"/>
          <p:cNvSpPr/>
          <p:nvPr/>
        </p:nvSpPr>
        <p:spPr>
          <a:xfrm>
            <a:off x="325438" y="644525"/>
            <a:ext cx="8351837" cy="5324535"/>
          </a:xfrm>
          <a:prstGeom prst="rect">
            <a:avLst/>
          </a:prstGeom>
        </p:spPr>
        <p:txBody>
          <a:bodyPr>
            <a:spAutoFit/>
          </a:bodyPr>
          <a:lstStyle/>
          <a:p>
            <a:pPr algn="just">
              <a:buFont typeface="Wingdings" panose="05000000000000000000" pitchFamily="2" charset="2"/>
              <a:buChar char="Ø"/>
              <a:defRPr/>
            </a:pPr>
            <a:r>
              <a:rPr lang="fr-FR" altLang="fr-FR" sz="2000" dirty="0">
                <a:solidFill>
                  <a:srgbClr val="002060"/>
                </a:solidFill>
                <a:latin typeface="Tunga" panose="020B0502040204020203" pitchFamily="34" charset="0"/>
                <a:cs typeface="Tunga" panose="020B0502040204020203" pitchFamily="34" charset="0"/>
              </a:rPr>
              <a:t>L</a:t>
            </a:r>
            <a:r>
              <a:rPr lang="fr-FR" altLang="fr-FR" sz="2000" dirty="0" smtClean="0">
                <a:solidFill>
                  <a:srgbClr val="002060"/>
                </a:solidFill>
                <a:latin typeface="Tunga" panose="020B0502040204020203" pitchFamily="34" charset="0"/>
                <a:cs typeface="Tunga" panose="020B0502040204020203" pitchFamily="34" charset="0"/>
              </a:rPr>
              <a:t>es </a:t>
            </a:r>
            <a:r>
              <a:rPr lang="fr-FR" altLang="fr-FR" sz="2000" dirty="0">
                <a:solidFill>
                  <a:srgbClr val="002060"/>
                </a:solidFill>
                <a:latin typeface="Tunga" panose="020B0502040204020203" pitchFamily="34" charset="0"/>
                <a:cs typeface="Tunga" panose="020B0502040204020203" pitchFamily="34" charset="0"/>
              </a:rPr>
              <a:t>« rappels à l’ordre » sont à réaliser à l’oral (acte managérial) </a:t>
            </a:r>
            <a:r>
              <a:rPr lang="fr-FR" altLang="fr-FR" sz="2000" i="1" dirty="0">
                <a:solidFill>
                  <a:srgbClr val="002060"/>
                </a:solidFill>
                <a:latin typeface="Tunga" panose="020B0502040204020203" pitchFamily="34" charset="0"/>
                <a:cs typeface="Tunga" panose="020B0502040204020203" pitchFamily="34" charset="0"/>
              </a:rPr>
              <a:t>(ex : en cas de retard ponctuel, absence de courte durée...). </a:t>
            </a:r>
            <a:endParaRPr lang="fr-FR" altLang="fr-FR" sz="2000" i="1" dirty="0" smtClean="0">
              <a:solidFill>
                <a:srgbClr val="002060"/>
              </a:solidFill>
              <a:latin typeface="Tunga" panose="020B0502040204020203" pitchFamily="34" charset="0"/>
              <a:cs typeface="Tunga" panose="020B0502040204020203" pitchFamily="34" charset="0"/>
            </a:endParaRPr>
          </a:p>
          <a:p>
            <a:pPr algn="just">
              <a:defRPr/>
            </a:pPr>
            <a:endParaRPr lang="fr-FR" altLang="fr-FR" sz="2000" i="1" dirty="0">
              <a:solidFill>
                <a:srgbClr val="002060"/>
              </a:solidFill>
              <a:latin typeface="Tunga" panose="020B0502040204020203" pitchFamily="34" charset="0"/>
              <a:cs typeface="Tunga" panose="020B0502040204020203" pitchFamily="34" charset="0"/>
            </a:endParaRPr>
          </a:p>
          <a:p>
            <a:pPr marL="342900" indent="-342900" algn="just">
              <a:buFont typeface="Wingdings" panose="05000000000000000000" pitchFamily="2" charset="2"/>
              <a:buChar char="Ø"/>
              <a:defRPr/>
            </a:pPr>
            <a:endParaRPr lang="fr-FR" altLang="fr-FR" sz="2000" dirty="0" smtClean="0">
              <a:solidFill>
                <a:srgbClr val="002060"/>
              </a:solidFill>
              <a:latin typeface="Tunga" panose="020B0502040204020203" pitchFamily="34" charset="0"/>
              <a:cs typeface="Tunga" panose="020B0502040204020203" pitchFamily="34" charset="0"/>
            </a:endParaRPr>
          </a:p>
          <a:p>
            <a:pPr marL="342900" indent="-342900" algn="just">
              <a:buFont typeface="Wingdings" panose="05000000000000000000" pitchFamily="2" charset="2"/>
              <a:buChar char="Ø"/>
              <a:defRPr/>
            </a:pPr>
            <a:r>
              <a:rPr lang="fr-FR" altLang="fr-FR" sz="2000" dirty="0" smtClean="0">
                <a:solidFill>
                  <a:srgbClr val="002060"/>
                </a:solidFill>
                <a:latin typeface="Tunga" panose="020B0502040204020203" pitchFamily="34" charset="0"/>
                <a:cs typeface="Tunga" panose="020B0502040204020203" pitchFamily="34" charset="0"/>
              </a:rPr>
              <a:t>Pour </a:t>
            </a:r>
            <a:r>
              <a:rPr lang="fr-FR" altLang="fr-FR" sz="2000" dirty="0">
                <a:solidFill>
                  <a:srgbClr val="002060"/>
                </a:solidFill>
                <a:latin typeface="Tunga" panose="020B0502040204020203" pitchFamily="34" charset="0"/>
                <a:cs typeface="Tunga" panose="020B0502040204020203" pitchFamily="34" charset="0"/>
              </a:rPr>
              <a:t>les </a:t>
            </a:r>
            <a:r>
              <a:rPr lang="fr-FR" altLang="fr-FR" sz="2000" dirty="0" smtClean="0">
                <a:solidFill>
                  <a:srgbClr val="002060"/>
                </a:solidFill>
                <a:latin typeface="Tunga" panose="020B0502040204020203" pitchFamily="34" charset="0"/>
                <a:cs typeface="Tunga" panose="020B0502040204020203" pitchFamily="34" charset="0"/>
              </a:rPr>
              <a:t>salariés, inviter l’agent à un </a:t>
            </a:r>
            <a:r>
              <a:rPr lang="fr-FR" altLang="fr-FR" sz="2000" b="1" dirty="0" smtClean="0">
                <a:solidFill>
                  <a:srgbClr val="002060"/>
                </a:solidFill>
                <a:latin typeface="Tunga" panose="020B0502040204020203" pitchFamily="34" charset="0"/>
                <a:cs typeface="Tunga" panose="020B0502040204020203" pitchFamily="34" charset="0"/>
              </a:rPr>
              <a:t>entretien managérial </a:t>
            </a:r>
            <a:r>
              <a:rPr lang="fr-FR" altLang="fr-FR" sz="2000" dirty="0" smtClean="0">
                <a:solidFill>
                  <a:srgbClr val="002060"/>
                </a:solidFill>
                <a:latin typeface="Tunga" panose="020B0502040204020203" pitchFamily="34" charset="0"/>
                <a:cs typeface="Tunga" panose="020B0502040204020203" pitchFamily="34" charset="0"/>
              </a:rPr>
              <a:t>pour qu’il puisse s’expliquer sur ce qui lui est reproché</a:t>
            </a:r>
          </a:p>
          <a:p>
            <a:pPr algn="just">
              <a:defRPr/>
            </a:pPr>
            <a:endParaRPr lang="fr-FR" altLang="fr-FR" sz="2000" dirty="0">
              <a:solidFill>
                <a:srgbClr val="002060"/>
              </a:solidFill>
              <a:latin typeface="Tunga" panose="020B0502040204020203" pitchFamily="34" charset="0"/>
              <a:cs typeface="Tunga" panose="020B0502040204020203" pitchFamily="34" charset="0"/>
            </a:endParaRPr>
          </a:p>
          <a:p>
            <a:pPr algn="just">
              <a:buFont typeface="Wingdings" panose="05000000000000000000" pitchFamily="2" charset="2"/>
              <a:buChar char="Ø"/>
              <a:defRPr/>
            </a:pPr>
            <a:r>
              <a:rPr lang="fr-FR" altLang="fr-FR" sz="2000" dirty="0" smtClean="0">
                <a:solidFill>
                  <a:srgbClr val="002060"/>
                </a:solidFill>
                <a:latin typeface="Tunga" panose="020B0502040204020203" pitchFamily="34" charset="0"/>
                <a:cs typeface="Tunga" panose="020B0502040204020203" pitchFamily="34" charset="0"/>
              </a:rPr>
              <a:t> Pour </a:t>
            </a:r>
            <a:r>
              <a:rPr lang="fr-FR" altLang="fr-FR" sz="2000" dirty="0">
                <a:solidFill>
                  <a:srgbClr val="002060"/>
                </a:solidFill>
                <a:latin typeface="Tunga" panose="020B0502040204020203" pitchFamily="34" charset="0"/>
                <a:cs typeface="Tunga" panose="020B0502040204020203" pitchFamily="34" charset="0"/>
              </a:rPr>
              <a:t>les fonctionnaires, une convocation à </a:t>
            </a:r>
            <a:r>
              <a:rPr lang="fr-FR" altLang="fr-FR" sz="2000" dirty="0" smtClean="0">
                <a:solidFill>
                  <a:srgbClr val="002060"/>
                </a:solidFill>
                <a:latin typeface="Tunga" panose="020B0502040204020203" pitchFamily="34" charset="0"/>
                <a:cs typeface="Tunga" panose="020B0502040204020203" pitchFamily="34" charset="0"/>
              </a:rPr>
              <a:t>une </a:t>
            </a:r>
            <a:r>
              <a:rPr lang="fr-FR" altLang="fr-FR" sz="2000" b="1" dirty="0" smtClean="0">
                <a:solidFill>
                  <a:srgbClr val="002060"/>
                </a:solidFill>
                <a:latin typeface="Tunga" panose="020B0502040204020203" pitchFamily="34" charset="0"/>
                <a:cs typeface="Tunga" panose="020B0502040204020203" pitchFamily="34" charset="0"/>
              </a:rPr>
              <a:t>audition  préalable </a:t>
            </a:r>
            <a:r>
              <a:rPr lang="fr-FR" altLang="fr-FR" sz="2000" dirty="0" smtClean="0">
                <a:solidFill>
                  <a:srgbClr val="002060"/>
                </a:solidFill>
                <a:latin typeface="Tunga" panose="020B0502040204020203" pitchFamily="34" charset="0"/>
                <a:cs typeface="Tunga" panose="020B0502040204020203" pitchFamily="34" charset="0"/>
              </a:rPr>
              <a:t>devra </a:t>
            </a:r>
            <a:r>
              <a:rPr lang="fr-FR" altLang="fr-FR" sz="2000" dirty="0">
                <a:solidFill>
                  <a:srgbClr val="002060"/>
                </a:solidFill>
                <a:latin typeface="Tunga" panose="020B0502040204020203" pitchFamily="34" charset="0"/>
                <a:cs typeface="Tunga" panose="020B0502040204020203" pitchFamily="34" charset="0"/>
              </a:rPr>
              <a:t>être remise à l’agent.</a:t>
            </a:r>
          </a:p>
          <a:p>
            <a:pPr algn="just">
              <a:defRPr/>
            </a:pPr>
            <a:endParaRPr lang="fr-FR" altLang="fr-FR" sz="2000" dirty="0" smtClean="0">
              <a:solidFill>
                <a:srgbClr val="002060"/>
              </a:solidFill>
              <a:latin typeface="Tunga" panose="020B0502040204020203" pitchFamily="34" charset="0"/>
              <a:cs typeface="Tunga" panose="020B0502040204020203" pitchFamily="34" charset="0"/>
            </a:endParaRPr>
          </a:p>
          <a:p>
            <a:pPr marL="342900" indent="-342900" algn="just">
              <a:buFont typeface="Wingdings" panose="05000000000000000000" pitchFamily="2" charset="2"/>
              <a:buChar char="Ø"/>
              <a:defRPr/>
            </a:pPr>
            <a:r>
              <a:rPr lang="fr-FR" altLang="fr-FR" sz="2000" dirty="0" smtClean="0">
                <a:solidFill>
                  <a:srgbClr val="002060"/>
                </a:solidFill>
                <a:latin typeface="Tunga" panose="020B0502040204020203" pitchFamily="34" charset="0"/>
                <a:cs typeface="Tunga" panose="020B0502040204020203" pitchFamily="34" charset="0"/>
              </a:rPr>
              <a:t>Rédiger un compte rendu de cet entretien sur </a:t>
            </a:r>
            <a:r>
              <a:rPr lang="fr-FR" altLang="fr-FR" sz="2000" dirty="0">
                <a:solidFill>
                  <a:srgbClr val="002060"/>
                </a:solidFill>
                <a:latin typeface="Tunga" panose="020B0502040204020203" pitchFamily="34" charset="0"/>
                <a:cs typeface="Tunga" panose="020B0502040204020203" pitchFamily="34" charset="0"/>
              </a:rPr>
              <a:t>papier libre de façon non contradictoire. </a:t>
            </a:r>
          </a:p>
          <a:p>
            <a:pPr algn="just">
              <a:defRPr/>
            </a:pPr>
            <a:endParaRPr lang="fr-FR" altLang="fr-FR" sz="2000" dirty="0">
              <a:solidFill>
                <a:srgbClr val="002060"/>
              </a:solidFill>
              <a:latin typeface="Tunga" panose="020B0502040204020203" pitchFamily="34" charset="0"/>
              <a:cs typeface="Tunga" panose="020B0502040204020203" pitchFamily="34" charset="0"/>
            </a:endParaRPr>
          </a:p>
          <a:p>
            <a:pPr marL="342900" indent="-342900" algn="just">
              <a:buFont typeface="Wingdings" panose="05000000000000000000" pitchFamily="2" charset="2"/>
              <a:buChar char="Ø"/>
              <a:defRPr/>
            </a:pPr>
            <a:r>
              <a:rPr lang="fr-FR" altLang="fr-FR" sz="2000" dirty="0">
                <a:solidFill>
                  <a:srgbClr val="002060"/>
                </a:solidFill>
                <a:latin typeface="Tunga" panose="020B0502040204020203" pitchFamily="34" charset="0"/>
                <a:cs typeface="Tunga" panose="020B0502040204020203" pitchFamily="34" charset="0"/>
              </a:rPr>
              <a:t>Si l’agent ne se présente pas à l’entretien, rédiger un PV de carence </a:t>
            </a:r>
            <a:r>
              <a:rPr lang="fr-FR" altLang="fr-FR" sz="2000" dirty="0" smtClean="0">
                <a:solidFill>
                  <a:srgbClr val="002060"/>
                </a:solidFill>
                <a:latin typeface="Tunga" panose="020B0502040204020203" pitchFamily="34" charset="0"/>
                <a:cs typeface="Tunga" panose="020B0502040204020203" pitchFamily="34" charset="0"/>
              </a:rPr>
              <a:t>et rédiger un compte rendu détaillé des faits mais </a:t>
            </a:r>
            <a:r>
              <a:rPr lang="fr-FR" altLang="fr-FR" sz="2000" dirty="0">
                <a:solidFill>
                  <a:srgbClr val="002060"/>
                </a:solidFill>
                <a:latin typeface="Tunga" panose="020B0502040204020203" pitchFamily="34" charset="0"/>
                <a:cs typeface="Tunga" panose="020B0502040204020203" pitchFamily="34" charset="0"/>
              </a:rPr>
              <a:t>ne pas faire signer l’intéressé,</a:t>
            </a:r>
          </a:p>
          <a:p>
            <a:pPr algn="just">
              <a:buFont typeface="Lucida Grande" pitchFamily="1" charset="0"/>
              <a:buNone/>
              <a:defRPr/>
            </a:pPr>
            <a:endParaRPr lang="fr-FR" altLang="fr-FR" sz="2000" dirty="0">
              <a:solidFill>
                <a:srgbClr val="002060"/>
              </a:solidFill>
              <a:latin typeface="Tunga" panose="020B0502040204020203" pitchFamily="34" charset="0"/>
              <a:cs typeface="Tunga" panose="020B0502040204020203" pitchFamily="34" charset="0"/>
            </a:endParaRPr>
          </a:p>
          <a:p>
            <a:pPr algn="just">
              <a:defRPr/>
            </a:pPr>
            <a:endParaRPr lang="fr-FR" altLang="fr-FR" sz="2000" dirty="0">
              <a:solidFill>
                <a:schemeClr val="accent6">
                  <a:lumMod val="50000"/>
                </a:schemeClr>
              </a:solidFill>
              <a:latin typeface="Tunga" panose="020B0502040204020203" pitchFamily="34" charset="0"/>
              <a:cs typeface="Tunga" panose="020B0502040204020203" pitchFamily="34" charset="0"/>
            </a:endParaRPr>
          </a:p>
        </p:txBody>
      </p:sp>
      <p:sp>
        <p:nvSpPr>
          <p:cNvPr id="4" name="Espace réservé du numéro de diapositive 3"/>
          <p:cNvSpPr>
            <a:spLocks noGrp="1"/>
          </p:cNvSpPr>
          <p:nvPr>
            <p:ph type="sldNum" sz="quarter" idx="12"/>
          </p:nvPr>
        </p:nvSpPr>
        <p:spPr/>
        <p:txBody>
          <a:bodyPr/>
          <a:lstStyle/>
          <a:p>
            <a:pPr>
              <a:defRPr/>
            </a:pPr>
            <a:fld id="{3C618B29-B5D0-4EB9-A54D-E8FBC92144CA}" type="slidenum">
              <a:rPr lang="fr-FR" smtClean="0"/>
              <a:pPr>
                <a:defRPr/>
              </a:pPr>
              <a:t>10</a:t>
            </a:fld>
            <a:endParaRPr lang="fr-FR" dirty="0"/>
          </a:p>
        </p:txBody>
      </p:sp>
      <p:pic>
        <p:nvPicPr>
          <p:cNvPr id="6" name="Picture 10" descr="bonhomme blanc 3D épingle : 3d personnes - homme, personne avec un signe d'avertissement"/>
          <p:cNvPicPr>
            <a:picLocks noChangeAspect="1" noChangeArrowheads="1"/>
          </p:cNvPicPr>
          <p:nvPr/>
        </p:nvPicPr>
        <p:blipFill>
          <a:blip r:embed="rId3" cstate="print"/>
          <a:srcRect/>
          <a:stretch>
            <a:fillRect/>
          </a:stretch>
        </p:blipFill>
        <p:spPr bwMode="auto">
          <a:xfrm>
            <a:off x="5580112" y="908720"/>
            <a:ext cx="1008112" cy="72008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numéro de diapositive 1"/>
          <p:cNvSpPr txBox="1">
            <a:spLocks noGrp="1"/>
          </p:cNvSpPr>
          <p:nvPr/>
        </p:nvSpPr>
        <p:spPr bwMode="auto">
          <a:xfrm>
            <a:off x="323850" y="6232525"/>
            <a:ext cx="431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just" eaLnBrk="0" hangingPunct="0">
              <a:lnSpc>
                <a:spcPct val="150000"/>
              </a:lnSpc>
              <a:spcBef>
                <a:spcPts val="600"/>
              </a:spcBef>
              <a:spcAft>
                <a:spcPts val="600"/>
              </a:spcAft>
              <a:buFont typeface="Arial" pitchFamily="34" charset="0"/>
              <a:defRPr sz="1400">
                <a:solidFill>
                  <a:srgbClr val="707173"/>
                </a:solidFill>
                <a:latin typeface="Verdana" pitchFamily="34" charset="0"/>
                <a:ea typeface="ＭＳ Ｐゴシック" pitchFamily="34" charset="-128"/>
                <a:cs typeface="Verdana" pitchFamily="34" charset="0"/>
              </a:defRPr>
            </a:lvl1pPr>
            <a:lvl2pPr marL="742950" indent="-285750" algn="just" eaLnBrk="0"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2pPr>
            <a:lvl3pPr marL="1143000" indent="-228600" algn="just" eaLnBrk="0"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3pPr>
            <a:lvl4pPr marL="1600200" indent="-228600" algn="just" eaLnBrk="0"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4pPr>
            <a:lvl5pPr marL="2057400" indent="-228600" algn="just" eaLnBrk="0"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5pPr>
            <a:lvl6pPr marL="2514600" indent="-228600" algn="just" eaLnBrk="0" fontAlgn="base"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6pPr>
            <a:lvl7pPr marL="2971800" indent="-228600" algn="just" eaLnBrk="0" fontAlgn="base"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7pPr>
            <a:lvl8pPr marL="3429000" indent="-228600" algn="just" eaLnBrk="0" fontAlgn="base"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8pPr>
            <a:lvl9pPr marL="3886200" indent="-228600" algn="just" eaLnBrk="0" fontAlgn="base"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9pPr>
          </a:lstStyle>
          <a:p>
            <a:pPr algn="l" eaLnBrk="1" hangingPunct="1">
              <a:lnSpc>
                <a:spcPct val="100000"/>
              </a:lnSpc>
              <a:spcBef>
                <a:spcPct val="0"/>
              </a:spcBef>
              <a:spcAft>
                <a:spcPct val="0"/>
              </a:spcAft>
              <a:buFontTx/>
              <a:buNone/>
            </a:pPr>
            <a:endParaRPr lang="fr-FR" altLang="fr-FR" sz="1000" dirty="0">
              <a:cs typeface="Arial" pitchFamily="34" charset="0"/>
            </a:endParaRPr>
          </a:p>
        </p:txBody>
      </p:sp>
      <p:sp>
        <p:nvSpPr>
          <p:cNvPr id="2" name="Rectangle 1"/>
          <p:cNvSpPr/>
          <p:nvPr/>
        </p:nvSpPr>
        <p:spPr>
          <a:xfrm>
            <a:off x="331173" y="548680"/>
            <a:ext cx="8351837" cy="6386364"/>
          </a:xfrm>
          <a:prstGeom prst="rect">
            <a:avLst/>
          </a:prstGeom>
        </p:spPr>
        <p:txBody>
          <a:bodyPr>
            <a:spAutoFit/>
          </a:bodyPr>
          <a:lstStyle/>
          <a:p>
            <a:pPr algn="just">
              <a:buFont typeface="Wingdings" panose="05000000000000000000" pitchFamily="2" charset="2"/>
              <a:buChar char="Ø"/>
              <a:defRPr/>
            </a:pPr>
            <a:r>
              <a:rPr lang="fr-FR" altLang="fr-FR" sz="2200" u="sng" dirty="0">
                <a:solidFill>
                  <a:srgbClr val="002060"/>
                </a:solidFill>
                <a:latin typeface="Tunga" panose="020B0502040204020203" pitchFamily="34" charset="0"/>
                <a:cs typeface="Tunga" panose="020B0502040204020203" pitchFamily="34" charset="0"/>
              </a:rPr>
              <a:t>Sanctionner</a:t>
            </a:r>
            <a:r>
              <a:rPr lang="fr-FR" altLang="fr-FR" sz="2200" dirty="0">
                <a:solidFill>
                  <a:srgbClr val="002060"/>
                </a:solidFill>
                <a:latin typeface="Tunga" panose="020B0502040204020203" pitchFamily="34" charset="0"/>
                <a:cs typeface="Tunga" panose="020B0502040204020203" pitchFamily="34" charset="0"/>
              </a:rPr>
              <a:t> immédiatement les </a:t>
            </a:r>
            <a:r>
              <a:rPr lang="fr-FR" altLang="fr-FR" sz="2200" u="sng" dirty="0">
                <a:solidFill>
                  <a:srgbClr val="002060"/>
                </a:solidFill>
                <a:latin typeface="Tunga" panose="020B0502040204020203" pitchFamily="34" charset="0"/>
                <a:cs typeface="Tunga" panose="020B0502040204020203" pitchFamily="34" charset="0"/>
              </a:rPr>
              <a:t>fautes légères</a:t>
            </a:r>
            <a:r>
              <a:rPr lang="fr-FR" altLang="fr-FR" sz="2200" dirty="0">
                <a:solidFill>
                  <a:srgbClr val="002060"/>
                </a:solidFill>
                <a:latin typeface="Tunga" panose="020B0502040204020203" pitchFamily="34" charset="0"/>
                <a:cs typeface="Tunga" panose="020B0502040204020203" pitchFamily="34" charset="0"/>
              </a:rPr>
              <a:t> en lien avec le pôle RH,</a:t>
            </a:r>
          </a:p>
          <a:p>
            <a:pPr algn="just">
              <a:buFont typeface="Lucida Grande" pitchFamily="1" charset="0"/>
              <a:buNone/>
              <a:defRPr/>
            </a:pPr>
            <a:endParaRPr lang="fr-FR" altLang="fr-FR" sz="2200" dirty="0">
              <a:solidFill>
                <a:srgbClr val="002060"/>
              </a:solidFill>
              <a:latin typeface="Tunga" panose="020B0502040204020203" pitchFamily="34" charset="0"/>
              <a:cs typeface="Tunga" panose="020B0502040204020203" pitchFamily="34" charset="0"/>
            </a:endParaRPr>
          </a:p>
          <a:p>
            <a:pPr algn="just">
              <a:buFont typeface="Wingdings" panose="05000000000000000000" pitchFamily="2" charset="2"/>
              <a:buChar char="Ø"/>
              <a:defRPr/>
            </a:pPr>
            <a:r>
              <a:rPr lang="fr-FR" altLang="fr-FR" sz="2200" dirty="0">
                <a:solidFill>
                  <a:srgbClr val="002060"/>
                </a:solidFill>
                <a:latin typeface="Tunga" panose="020B0502040204020203" pitchFamily="34" charset="0"/>
                <a:cs typeface="Tunga" panose="020B0502040204020203" pitchFamily="34" charset="0"/>
              </a:rPr>
              <a:t> La prescription des faits : </a:t>
            </a:r>
          </a:p>
          <a:p>
            <a:pPr lvl="1" algn="just">
              <a:buFont typeface="Wingdings" panose="05000000000000000000" pitchFamily="2" charset="2"/>
              <a:buChar char="Ø"/>
              <a:defRPr/>
            </a:pPr>
            <a:r>
              <a:rPr lang="fr-FR" altLang="fr-FR" sz="2200" dirty="0">
                <a:solidFill>
                  <a:srgbClr val="002060"/>
                </a:solidFill>
                <a:latin typeface="Tunga" panose="020B0502040204020203" pitchFamily="34" charset="0"/>
                <a:cs typeface="Tunga" panose="020B0502040204020203" pitchFamily="34" charset="0"/>
              </a:rPr>
              <a:t> </a:t>
            </a:r>
            <a:r>
              <a:rPr lang="fr-FR" altLang="fr-FR" sz="2200" b="1" dirty="0">
                <a:solidFill>
                  <a:srgbClr val="FF0000"/>
                </a:solidFill>
                <a:latin typeface="Tunga" panose="020B0502040204020203" pitchFamily="34" charset="0"/>
                <a:cs typeface="Tunga" panose="020B0502040204020203" pitchFamily="34" charset="0"/>
              </a:rPr>
              <a:t>2 mois </a:t>
            </a:r>
            <a:r>
              <a:rPr lang="fr-FR" altLang="fr-FR" sz="2200" dirty="0">
                <a:solidFill>
                  <a:srgbClr val="002060"/>
                </a:solidFill>
                <a:latin typeface="Tunga" panose="020B0502040204020203" pitchFamily="34" charset="0"/>
                <a:cs typeface="Tunga" panose="020B0502040204020203" pitchFamily="34" charset="0"/>
              </a:rPr>
              <a:t>après la connaissance des faits pour les </a:t>
            </a:r>
            <a:r>
              <a:rPr lang="fr-FR" altLang="fr-FR" sz="2200" dirty="0" smtClean="0">
                <a:solidFill>
                  <a:srgbClr val="002060"/>
                </a:solidFill>
                <a:latin typeface="Tunga" panose="020B0502040204020203" pitchFamily="34" charset="0"/>
                <a:cs typeface="Tunga" panose="020B0502040204020203" pitchFamily="34" charset="0"/>
              </a:rPr>
              <a:t>salariés: </a:t>
            </a:r>
            <a:r>
              <a:rPr lang="fr-FR" altLang="fr-FR" sz="2200" dirty="0" smtClean="0">
                <a:solidFill>
                  <a:srgbClr val="FF0000"/>
                </a:solidFill>
                <a:latin typeface="Tunga" panose="020B0502040204020203" pitchFamily="34" charset="0"/>
                <a:cs typeface="Tunga" panose="020B0502040204020203" pitchFamily="34" charset="0"/>
              </a:rPr>
              <a:t>passé ce délai, l’agent ne peut plus être sanctionné. </a:t>
            </a:r>
            <a:endParaRPr lang="fr-FR" altLang="fr-FR" sz="2200" dirty="0">
              <a:solidFill>
                <a:srgbClr val="FF0000"/>
              </a:solidFill>
              <a:latin typeface="Tunga" panose="020B0502040204020203" pitchFamily="34" charset="0"/>
              <a:cs typeface="Tunga" panose="020B0502040204020203" pitchFamily="34" charset="0"/>
            </a:endParaRPr>
          </a:p>
          <a:p>
            <a:pPr algn="just">
              <a:buFont typeface="Wingdings" panose="05000000000000000000" pitchFamily="2" charset="2"/>
              <a:buChar char="Ø"/>
              <a:defRPr/>
            </a:pPr>
            <a:r>
              <a:rPr lang="fr-FR" altLang="fr-FR" sz="2200" dirty="0">
                <a:solidFill>
                  <a:srgbClr val="002060"/>
                </a:solidFill>
                <a:latin typeface="Tunga" panose="020B0502040204020203" pitchFamily="34" charset="0"/>
                <a:cs typeface="Tunga" panose="020B0502040204020203" pitchFamily="34" charset="0"/>
              </a:rPr>
              <a:t> recevoir l’agent dans un délai raisonnable pour les fonctionnaires</a:t>
            </a:r>
          </a:p>
          <a:p>
            <a:pPr algn="just">
              <a:buFont typeface="Lucida Grande" pitchFamily="1" charset="0"/>
              <a:buNone/>
              <a:defRPr/>
            </a:pPr>
            <a:endParaRPr lang="fr-FR" altLang="fr-FR" sz="2000" dirty="0">
              <a:solidFill>
                <a:srgbClr val="002060"/>
              </a:solidFill>
              <a:latin typeface="Tunga" panose="020B0502040204020203" pitchFamily="34" charset="0"/>
              <a:cs typeface="Tunga" panose="020B0502040204020203" pitchFamily="34" charset="0"/>
            </a:endParaRPr>
          </a:p>
          <a:p>
            <a:pPr algn="just">
              <a:buFont typeface="Wingdings" panose="05000000000000000000" pitchFamily="2" charset="2"/>
              <a:buChar char="Ø"/>
              <a:defRPr/>
            </a:pPr>
            <a:r>
              <a:rPr lang="fr-FR" altLang="fr-FR" sz="2200" dirty="0">
                <a:solidFill>
                  <a:srgbClr val="002060"/>
                </a:solidFill>
                <a:latin typeface="Tunga" panose="020B0502040204020203" pitchFamily="34" charset="0"/>
                <a:cs typeface="Tunga" panose="020B0502040204020203" pitchFamily="34" charset="0"/>
              </a:rPr>
              <a:t>En cas d’absence prolongée pour laquelle l’agent n’a pas prévenu, ni demandé l’autorisation, alerter le pôle RH pour la rédaction d’une </a:t>
            </a:r>
            <a:r>
              <a:rPr lang="fr-FR" altLang="fr-FR" sz="2200" u="sng" dirty="0">
                <a:solidFill>
                  <a:srgbClr val="002060"/>
                </a:solidFill>
                <a:latin typeface="Tunga" panose="020B0502040204020203" pitchFamily="34" charset="0"/>
                <a:cs typeface="Tunga" panose="020B0502040204020203" pitchFamily="34" charset="0"/>
              </a:rPr>
              <a:t>mise en demeure</a:t>
            </a:r>
            <a:r>
              <a:rPr lang="fr-FR" altLang="fr-FR" sz="2200" dirty="0">
                <a:solidFill>
                  <a:srgbClr val="002060"/>
                </a:solidFill>
                <a:latin typeface="Tunga" panose="020B0502040204020203" pitchFamily="34" charset="0"/>
                <a:cs typeface="Tunga" panose="020B0502040204020203" pitchFamily="34" charset="0"/>
              </a:rPr>
              <a:t>. Pour rappel, l’agent doit </a:t>
            </a:r>
            <a:r>
              <a:rPr lang="fr-FR" altLang="fr-FR" sz="2200" dirty="0" smtClean="0">
                <a:solidFill>
                  <a:srgbClr val="002060"/>
                </a:solidFill>
                <a:latin typeface="Tunga" panose="020B0502040204020203" pitchFamily="34" charset="0"/>
                <a:cs typeface="Tunga" panose="020B0502040204020203" pitchFamily="34" charset="0"/>
              </a:rPr>
              <a:t>envoyer </a:t>
            </a:r>
            <a:r>
              <a:rPr lang="fr-FR" altLang="fr-FR" sz="2200" dirty="0">
                <a:solidFill>
                  <a:srgbClr val="002060"/>
                </a:solidFill>
                <a:latin typeface="Tunga" panose="020B0502040204020203" pitchFamily="34" charset="0"/>
                <a:cs typeface="Tunga" panose="020B0502040204020203" pitchFamily="34" charset="0"/>
              </a:rPr>
              <a:t>une justification d’absence dans les 48h et doit prévenir son manager de son absence dans la première heure de vacation</a:t>
            </a:r>
          </a:p>
          <a:p>
            <a:pPr algn="just">
              <a:buFont typeface="Lucida Grande" pitchFamily="1" charset="0"/>
              <a:buNone/>
              <a:defRPr/>
            </a:pPr>
            <a:endParaRPr lang="fr-FR" altLang="fr-FR" sz="2200" dirty="0" smtClean="0">
              <a:solidFill>
                <a:srgbClr val="002060"/>
              </a:solidFill>
              <a:latin typeface="Tunga" panose="020B0502040204020203" pitchFamily="34" charset="0"/>
              <a:cs typeface="Tunga" panose="020B0502040204020203" pitchFamily="34" charset="0"/>
            </a:endParaRPr>
          </a:p>
          <a:p>
            <a:pPr algn="just">
              <a:buFont typeface="Wingdings" panose="05000000000000000000" pitchFamily="2" charset="2"/>
              <a:buChar char="Ø"/>
              <a:defRPr/>
            </a:pPr>
            <a:r>
              <a:rPr lang="fr-FR" altLang="fr-FR" sz="2200" dirty="0" smtClean="0">
                <a:solidFill>
                  <a:srgbClr val="002060"/>
                </a:solidFill>
                <a:latin typeface="Tunga" panose="020B0502040204020203" pitchFamily="34" charset="0"/>
                <a:cs typeface="Tunga" panose="020B0502040204020203" pitchFamily="34" charset="0"/>
              </a:rPr>
              <a:t>Si </a:t>
            </a:r>
            <a:r>
              <a:rPr lang="fr-FR" altLang="fr-FR" sz="2200" dirty="0">
                <a:solidFill>
                  <a:srgbClr val="002060"/>
                </a:solidFill>
                <a:latin typeface="Tunga" panose="020B0502040204020203" pitchFamily="34" charset="0"/>
                <a:cs typeface="Tunga" panose="020B0502040204020203" pitchFamily="34" charset="0"/>
              </a:rPr>
              <a:t>des faits nécessitent d’avoir des explications, car ils justifient, a priori, une sanction plus grave qu’un avertissement ou un blâme, le pôle RH </a:t>
            </a:r>
            <a:r>
              <a:rPr lang="fr-FR" altLang="fr-FR" sz="2200" u="sng" dirty="0">
                <a:solidFill>
                  <a:srgbClr val="002060"/>
                </a:solidFill>
                <a:latin typeface="Tunga" panose="020B0502040204020203" pitchFamily="34" charset="0"/>
                <a:cs typeface="Tunga" panose="020B0502040204020203" pitchFamily="34" charset="0"/>
              </a:rPr>
              <a:t>convoquera directement</a:t>
            </a:r>
            <a:r>
              <a:rPr lang="fr-FR" altLang="fr-FR" sz="2200" dirty="0">
                <a:solidFill>
                  <a:srgbClr val="002060"/>
                </a:solidFill>
                <a:latin typeface="Tunga" panose="020B0502040204020203" pitchFamily="34" charset="0"/>
                <a:cs typeface="Tunga" panose="020B0502040204020203" pitchFamily="34" charset="0"/>
              </a:rPr>
              <a:t> le salarié à un </a:t>
            </a:r>
            <a:r>
              <a:rPr lang="fr-FR" altLang="fr-FR" sz="2200" u="sng" dirty="0">
                <a:solidFill>
                  <a:srgbClr val="002060"/>
                </a:solidFill>
                <a:latin typeface="Tunga" panose="020B0502040204020203" pitchFamily="34" charset="0"/>
                <a:cs typeface="Tunga" panose="020B0502040204020203" pitchFamily="34" charset="0"/>
              </a:rPr>
              <a:t>entretien préalable</a:t>
            </a:r>
            <a:r>
              <a:rPr lang="fr-FR" altLang="fr-FR" sz="2200" dirty="0">
                <a:solidFill>
                  <a:srgbClr val="002060"/>
                </a:solidFill>
                <a:latin typeface="Tunga" panose="020B0502040204020203" pitchFamily="34" charset="0"/>
                <a:cs typeface="Tunga" panose="020B0502040204020203" pitchFamily="34" charset="0"/>
              </a:rPr>
              <a:t> à sanction avec un rapport du manager.</a:t>
            </a:r>
          </a:p>
          <a:p>
            <a:pPr algn="just">
              <a:buFont typeface="Wingdings" panose="05000000000000000000" pitchFamily="2" charset="2"/>
              <a:buChar char="Ø"/>
              <a:defRPr/>
            </a:pPr>
            <a:endParaRPr lang="fr-FR" altLang="fr-FR" dirty="0" smtClean="0">
              <a:solidFill>
                <a:schemeClr val="accent6">
                  <a:lumMod val="50000"/>
                </a:schemeClr>
              </a:solidFill>
              <a:latin typeface="Tunga" panose="020B0502040204020203" pitchFamily="34" charset="0"/>
              <a:cs typeface="Tunga" panose="020B0502040204020203" pitchFamily="34" charset="0"/>
            </a:endParaRPr>
          </a:p>
          <a:p>
            <a:pPr algn="ctr">
              <a:defRPr/>
            </a:pPr>
            <a:r>
              <a:rPr lang="fr-FR" altLang="fr-FR" sz="2100" b="1" dirty="0" smtClean="0">
                <a:solidFill>
                  <a:srgbClr val="FF0000"/>
                </a:solidFill>
                <a:latin typeface="Tunga" panose="020B0502040204020203" pitchFamily="34" charset="0"/>
                <a:cs typeface="Tunga" panose="020B0502040204020203" pitchFamily="34" charset="0"/>
              </a:rPr>
              <a:t>N’hésitez pas à </a:t>
            </a:r>
            <a:r>
              <a:rPr lang="fr-FR" altLang="fr-FR" sz="2100" b="1" dirty="0">
                <a:solidFill>
                  <a:srgbClr val="FF0000"/>
                </a:solidFill>
                <a:latin typeface="Tunga" panose="020B0502040204020203" pitchFamily="34" charset="0"/>
                <a:cs typeface="Tunga" panose="020B0502040204020203" pitchFamily="34" charset="0"/>
              </a:rPr>
              <a:t>contacter votre RRH de proximité !</a:t>
            </a:r>
          </a:p>
          <a:p>
            <a:pPr algn="just">
              <a:defRPr/>
            </a:pPr>
            <a:endParaRPr lang="fr-FR" altLang="fr-FR" dirty="0">
              <a:solidFill>
                <a:schemeClr val="accent6">
                  <a:lumMod val="50000"/>
                </a:schemeClr>
              </a:solidFill>
              <a:latin typeface="Tunga" panose="020B0502040204020203" pitchFamily="34" charset="0"/>
              <a:cs typeface="Tunga" panose="020B0502040204020203" pitchFamily="34" charset="0"/>
            </a:endParaRPr>
          </a:p>
        </p:txBody>
      </p:sp>
      <p:sp>
        <p:nvSpPr>
          <p:cNvPr id="3" name="Rectangle 2"/>
          <p:cNvSpPr/>
          <p:nvPr/>
        </p:nvSpPr>
        <p:spPr>
          <a:xfrm>
            <a:off x="3924300" y="115888"/>
            <a:ext cx="4572000" cy="461665"/>
          </a:xfrm>
          <a:prstGeom prst="rect">
            <a:avLst/>
          </a:prstGeom>
        </p:spPr>
        <p:txBody>
          <a:bodyPr>
            <a:spAutoFit/>
          </a:bodyPr>
          <a:lstStyle/>
          <a:p>
            <a:pPr algn="r">
              <a:defRPr/>
            </a:pPr>
            <a:r>
              <a:rPr lang="fr-FR" altLang="fr-FR" sz="2400" b="1" u="heavy" kern="0" dirty="0">
                <a:solidFill>
                  <a:srgbClr val="002060"/>
                </a:solidFill>
                <a:latin typeface="Tunga" panose="020B0502040204020203" pitchFamily="34" charset="0"/>
                <a:ea typeface="ＭＳ Ｐゴシック"/>
                <a:cs typeface="Tunga" panose="020B0502040204020203" pitchFamily="34" charset="0"/>
              </a:rPr>
              <a:t>Préconisations</a:t>
            </a:r>
            <a:endParaRPr lang="fr-FR" sz="2400" u="heavy" dirty="0">
              <a:solidFill>
                <a:srgbClr val="002060"/>
              </a:solidFill>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4" y="1844824"/>
            <a:ext cx="827956" cy="96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88640"/>
            <a:ext cx="8427216" cy="648072"/>
          </a:xfrm>
        </p:spPr>
        <p:txBody>
          <a:bodyPr>
            <a:normAutofit/>
          </a:bodyPr>
          <a:lstStyle/>
          <a:p>
            <a:r>
              <a:rPr lang="fr-FR" sz="2000" cap="none" dirty="0" smtClean="0">
                <a:solidFill>
                  <a:srgbClr val="002060"/>
                </a:solidFill>
                <a:latin typeface="Tunga" panose="020B0502040204020203" pitchFamily="34" charset="0"/>
                <a:cs typeface="Tunga" panose="020B0502040204020203" pitchFamily="34" charset="0"/>
              </a:rPr>
              <a:t>exemple</a:t>
            </a:r>
            <a:r>
              <a:rPr lang="fr-FR" cap="none" dirty="0" smtClean="0">
                <a:solidFill>
                  <a:srgbClr val="002060"/>
                </a:solidFill>
              </a:rPr>
              <a:t> </a:t>
            </a:r>
            <a:r>
              <a:rPr lang="fr-FR" sz="2000" cap="none" dirty="0" smtClean="0">
                <a:solidFill>
                  <a:srgbClr val="002060"/>
                </a:solidFill>
                <a:latin typeface="Tunga" panose="020B0502040204020203" pitchFamily="34" charset="0"/>
                <a:cs typeface="Tunga" panose="020B0502040204020203" pitchFamily="34" charset="0"/>
              </a:rPr>
              <a:t>de convocation à audition préalable</a:t>
            </a:r>
            <a:endParaRPr lang="fr-FR" sz="2000" cap="none" dirty="0">
              <a:solidFill>
                <a:srgbClr val="002060"/>
              </a:solidFill>
              <a:latin typeface="Tunga" panose="020B0502040204020203" pitchFamily="34" charset="0"/>
              <a:cs typeface="Tunga" panose="020B0502040204020203" pitchFamily="34" charset="0"/>
            </a:endParaRPr>
          </a:p>
        </p:txBody>
      </p:sp>
      <p:sp>
        <p:nvSpPr>
          <p:cNvPr id="3" name="Espace réservé du contenu 2"/>
          <p:cNvSpPr>
            <a:spLocks noGrp="1"/>
          </p:cNvSpPr>
          <p:nvPr>
            <p:ph idx="1"/>
          </p:nvPr>
        </p:nvSpPr>
        <p:spPr>
          <a:xfrm>
            <a:off x="349166" y="846033"/>
            <a:ext cx="8426450" cy="5247263"/>
          </a:xfrm>
        </p:spPr>
        <p:txBody>
          <a:bodyPr/>
          <a:lstStyle/>
          <a:p>
            <a:pPr>
              <a:spcAft>
                <a:spcPts val="0"/>
              </a:spcAft>
            </a:pPr>
            <a:r>
              <a:rPr lang="fr-FR" sz="1200" b="1" dirty="0" smtClean="0">
                <a:latin typeface="Tunga" panose="020B0502040204020203" pitchFamily="34" charset="0"/>
                <a:ea typeface="MS Mincho"/>
                <a:cs typeface="Tunga" panose="020B0502040204020203" pitchFamily="34" charset="0"/>
              </a:rPr>
              <a:t>                                                                                                                                                               </a:t>
            </a:r>
            <a:r>
              <a:rPr lang="fr-FR" sz="1200" b="1" dirty="0" smtClean="0">
                <a:solidFill>
                  <a:srgbClr val="FF0000"/>
                </a:solidFill>
                <a:latin typeface="Tunga" panose="020B0502040204020203" pitchFamily="34" charset="0"/>
                <a:ea typeface="MS Mincho"/>
                <a:cs typeface="Tunga" panose="020B0502040204020203" pitchFamily="34" charset="0"/>
              </a:rPr>
              <a:t>Madame </a:t>
            </a:r>
            <a:r>
              <a:rPr lang="fr-FR" sz="1200" b="1" dirty="0">
                <a:solidFill>
                  <a:srgbClr val="FF0000"/>
                </a:solidFill>
                <a:latin typeface="Tunga" panose="020B0502040204020203" pitchFamily="34" charset="0"/>
                <a:ea typeface="MS Mincho"/>
                <a:cs typeface="Tunga" panose="020B0502040204020203" pitchFamily="34" charset="0"/>
              </a:rPr>
              <a:t>/ Monsieur </a:t>
            </a:r>
            <a:endParaRPr lang="fr-FR" sz="1200" dirty="0">
              <a:latin typeface="Tunga" panose="020B0502040204020203" pitchFamily="34" charset="0"/>
              <a:ea typeface="MS Mincho"/>
              <a:cs typeface="Tunga" panose="020B0502040204020203" pitchFamily="34" charset="0"/>
            </a:endParaRPr>
          </a:p>
          <a:p>
            <a:pPr>
              <a:spcAft>
                <a:spcPts val="0"/>
              </a:spcAft>
              <a:tabLst>
                <a:tab pos="3164840" algn="l"/>
              </a:tabLst>
            </a:pPr>
            <a:r>
              <a:rPr lang="fr-FR" sz="1200" dirty="0">
                <a:solidFill>
                  <a:srgbClr val="FF0000"/>
                </a:solidFill>
                <a:latin typeface="Tunga" panose="020B0502040204020203" pitchFamily="34" charset="0"/>
                <a:ea typeface="MS Mincho"/>
                <a:cs typeface="Tunga" panose="020B0502040204020203" pitchFamily="34" charset="0"/>
              </a:rPr>
              <a:t> </a:t>
            </a:r>
            <a:r>
              <a:rPr lang="fr-FR" sz="1200" dirty="0" smtClean="0">
                <a:solidFill>
                  <a:srgbClr val="FF0000"/>
                </a:solidFill>
                <a:latin typeface="Tunga" panose="020B0502040204020203" pitchFamily="34" charset="0"/>
                <a:ea typeface="MS Mincho"/>
                <a:cs typeface="Tunga" panose="020B0502040204020203" pitchFamily="34" charset="0"/>
              </a:rPr>
              <a:t>                                                                                                                    S/c </a:t>
            </a:r>
            <a:r>
              <a:rPr lang="fr-FR" sz="1200" dirty="0">
                <a:solidFill>
                  <a:srgbClr val="FF0000"/>
                </a:solidFill>
                <a:latin typeface="Tunga" panose="020B0502040204020203" pitchFamily="34" charset="0"/>
                <a:ea typeface="MS Mincho"/>
                <a:cs typeface="Tunga" panose="020B0502040204020203" pitchFamily="34" charset="0"/>
              </a:rPr>
              <a:t>de la Directrice de Secteur de </a:t>
            </a:r>
            <a:endParaRPr lang="fr-FR" sz="1200" dirty="0">
              <a:latin typeface="Tunga" panose="020B0502040204020203" pitchFamily="34" charset="0"/>
              <a:ea typeface="MS Mincho"/>
              <a:cs typeface="Tunga" panose="020B0502040204020203" pitchFamily="34" charset="0"/>
            </a:endParaRPr>
          </a:p>
          <a:p>
            <a:pPr>
              <a:spcAft>
                <a:spcPts val="0"/>
              </a:spcAft>
              <a:tabLst>
                <a:tab pos="3164840" algn="l"/>
              </a:tabLst>
            </a:pPr>
            <a:r>
              <a:rPr lang="fr-FR" dirty="0">
                <a:solidFill>
                  <a:srgbClr val="002060"/>
                </a:solidFill>
                <a:latin typeface="Verdana"/>
                <a:ea typeface="MS Mincho"/>
                <a:cs typeface="Verdana"/>
              </a:rPr>
              <a:t> </a:t>
            </a:r>
            <a:r>
              <a:rPr lang="fr-FR" b="1" dirty="0" smtClean="0">
                <a:solidFill>
                  <a:srgbClr val="002060"/>
                </a:solidFill>
                <a:latin typeface="Tunga" panose="020B0502040204020203" pitchFamily="34" charset="0"/>
                <a:ea typeface="MS Mincho"/>
                <a:cs typeface="Tunga" panose="020B0502040204020203" pitchFamily="34" charset="0"/>
              </a:rPr>
              <a:t>   Remise </a:t>
            </a:r>
            <a:r>
              <a:rPr lang="fr-FR" b="1" dirty="0">
                <a:solidFill>
                  <a:srgbClr val="002060"/>
                </a:solidFill>
                <a:latin typeface="Tunga" panose="020B0502040204020203" pitchFamily="34" charset="0"/>
                <a:ea typeface="MS Mincho"/>
                <a:cs typeface="Tunga" panose="020B0502040204020203" pitchFamily="34" charset="0"/>
              </a:rPr>
              <a:t>en main </a:t>
            </a:r>
            <a:r>
              <a:rPr lang="fr-FR" b="1" dirty="0" smtClean="0">
                <a:solidFill>
                  <a:srgbClr val="002060"/>
                </a:solidFill>
                <a:latin typeface="Tunga" panose="020B0502040204020203" pitchFamily="34" charset="0"/>
                <a:ea typeface="MS Mincho"/>
                <a:cs typeface="Tunga" panose="020B0502040204020203" pitchFamily="34" charset="0"/>
              </a:rPr>
              <a:t>propre                                                                                                      Cergy, le XXXX</a:t>
            </a:r>
            <a:endParaRPr lang="fr-FR" sz="2000" dirty="0" smtClean="0">
              <a:solidFill>
                <a:srgbClr val="002060"/>
              </a:solidFill>
              <a:latin typeface="Tunga" panose="020B0502040204020203" pitchFamily="34" charset="0"/>
              <a:ea typeface="MS Mincho"/>
              <a:cs typeface="Tunga" panose="020B0502040204020203" pitchFamily="34" charset="0"/>
            </a:endParaRPr>
          </a:p>
          <a:p>
            <a:pPr>
              <a:spcAft>
                <a:spcPts val="0"/>
              </a:spcAft>
              <a:tabLst>
                <a:tab pos="3164840" algn="l"/>
              </a:tabLst>
            </a:pPr>
            <a:r>
              <a:rPr lang="fr-FR" b="1" dirty="0">
                <a:latin typeface="Tunga" panose="020B0502040204020203" pitchFamily="34" charset="0"/>
                <a:ea typeface="MS Mincho"/>
                <a:cs typeface="Tunga" panose="020B0502040204020203" pitchFamily="34" charset="0"/>
              </a:rPr>
              <a:t> </a:t>
            </a:r>
            <a:r>
              <a:rPr lang="fr-FR" u="sng" dirty="0" smtClean="0">
                <a:solidFill>
                  <a:srgbClr val="002060"/>
                </a:solidFill>
                <a:latin typeface="Tunga" panose="020B0502040204020203" pitchFamily="34" charset="0"/>
                <a:ea typeface="MS Mincho"/>
                <a:cs typeface="Tunga" panose="020B0502040204020203" pitchFamily="34" charset="0"/>
              </a:rPr>
              <a:t>Objet</a:t>
            </a:r>
            <a:r>
              <a:rPr lang="fr-FR" dirty="0">
                <a:solidFill>
                  <a:srgbClr val="002060"/>
                </a:solidFill>
                <a:latin typeface="Tunga" panose="020B0502040204020203" pitchFamily="34" charset="0"/>
                <a:ea typeface="MS Mincho"/>
                <a:cs typeface="Tunga" panose="020B0502040204020203" pitchFamily="34" charset="0"/>
              </a:rPr>
              <a:t> : convocation à un entretien</a:t>
            </a:r>
            <a:endParaRPr lang="fr-FR" sz="2000" dirty="0">
              <a:solidFill>
                <a:srgbClr val="002060"/>
              </a:solidFill>
              <a:latin typeface="Tunga" panose="020B0502040204020203" pitchFamily="34" charset="0"/>
              <a:ea typeface="MS Mincho"/>
              <a:cs typeface="Tunga" panose="020B0502040204020203" pitchFamily="34" charset="0"/>
            </a:endParaRPr>
          </a:p>
          <a:p>
            <a:pPr algn="ctr">
              <a:spcAft>
                <a:spcPts val="0"/>
              </a:spcAft>
            </a:pPr>
            <a:r>
              <a:rPr lang="fr-FR" dirty="0">
                <a:latin typeface="Tunga" panose="020B0502040204020203" pitchFamily="34" charset="0"/>
                <a:ea typeface="MS Mincho"/>
                <a:cs typeface="Tunga" panose="020B0502040204020203" pitchFamily="34" charset="0"/>
              </a:rPr>
              <a:t>  </a:t>
            </a:r>
            <a:r>
              <a:rPr lang="fr-FR" dirty="0" smtClean="0">
                <a:solidFill>
                  <a:srgbClr val="FF0000"/>
                </a:solidFill>
                <a:latin typeface="Tunga" panose="020B0502040204020203" pitchFamily="34" charset="0"/>
                <a:ea typeface="MS Mincho"/>
                <a:cs typeface="Tunga" panose="020B0502040204020203" pitchFamily="34" charset="0"/>
              </a:rPr>
              <a:t>Madame</a:t>
            </a:r>
            <a:r>
              <a:rPr lang="fr-FR" dirty="0">
                <a:solidFill>
                  <a:srgbClr val="FF0000"/>
                </a:solidFill>
                <a:latin typeface="Tunga" panose="020B0502040204020203" pitchFamily="34" charset="0"/>
                <a:ea typeface="MS Mincho"/>
                <a:cs typeface="Tunga" panose="020B0502040204020203" pitchFamily="34" charset="0"/>
              </a:rPr>
              <a:t>, </a:t>
            </a:r>
            <a:r>
              <a:rPr lang="fr-FR" dirty="0" smtClean="0">
                <a:solidFill>
                  <a:srgbClr val="FF0000"/>
                </a:solidFill>
                <a:latin typeface="Tunga" panose="020B0502040204020203" pitchFamily="34" charset="0"/>
                <a:ea typeface="MS Mincho"/>
                <a:cs typeface="Tunga" panose="020B0502040204020203" pitchFamily="34" charset="0"/>
              </a:rPr>
              <a:t>Monsieur                                                          </a:t>
            </a:r>
            <a:endParaRPr lang="fr-FR" dirty="0">
              <a:latin typeface="Tunga" panose="020B0502040204020203" pitchFamily="34" charset="0"/>
              <a:ea typeface="MS Mincho"/>
              <a:cs typeface="Tunga" panose="020B0502040204020203" pitchFamily="34" charset="0"/>
            </a:endParaRPr>
          </a:p>
          <a:p>
            <a:pPr>
              <a:spcAft>
                <a:spcPts val="0"/>
              </a:spcAft>
            </a:pPr>
            <a:r>
              <a:rPr lang="fr-FR" sz="1100" dirty="0">
                <a:latin typeface="Tunga" panose="020B0502040204020203" pitchFamily="34" charset="0"/>
                <a:ea typeface="MS Mincho"/>
                <a:cs typeface="Tunga" panose="020B0502040204020203" pitchFamily="34" charset="0"/>
              </a:rPr>
              <a:t> </a:t>
            </a:r>
            <a:endParaRPr lang="fr-FR" sz="2000" dirty="0">
              <a:latin typeface="Tunga" panose="020B0502040204020203" pitchFamily="34" charset="0"/>
              <a:ea typeface="MS Mincho"/>
              <a:cs typeface="Tunga" panose="020B0502040204020203" pitchFamily="34" charset="0"/>
            </a:endParaRPr>
          </a:p>
          <a:p>
            <a:pPr>
              <a:spcAft>
                <a:spcPts val="0"/>
              </a:spcAft>
            </a:pPr>
            <a:r>
              <a:rPr lang="fr-FR" dirty="0">
                <a:solidFill>
                  <a:srgbClr val="002060"/>
                </a:solidFill>
                <a:latin typeface="Tunga" panose="020B0502040204020203" pitchFamily="34" charset="0"/>
                <a:ea typeface="MS Mincho"/>
                <a:cs typeface="Tunga" panose="020B0502040204020203" pitchFamily="34" charset="0"/>
              </a:rPr>
              <a:t>Suite aux faits survenus </a:t>
            </a:r>
            <a:r>
              <a:rPr lang="fr-FR" dirty="0" smtClean="0">
                <a:solidFill>
                  <a:srgbClr val="002060"/>
                </a:solidFill>
                <a:latin typeface="Tunga" panose="020B0502040204020203" pitchFamily="34" charset="0"/>
                <a:ea typeface="MS Mincho"/>
                <a:cs typeface="Tunga" panose="020B0502040204020203" pitchFamily="34" charset="0"/>
              </a:rPr>
              <a:t>récemment </a:t>
            </a:r>
            <a:r>
              <a:rPr lang="fr-FR" dirty="0">
                <a:solidFill>
                  <a:srgbClr val="002060"/>
                </a:solidFill>
                <a:latin typeface="Tunga" panose="020B0502040204020203" pitchFamily="34" charset="0"/>
                <a:ea typeface="MS Mincho"/>
                <a:cs typeface="Tunga" panose="020B0502040204020203" pitchFamily="34" charset="0"/>
              </a:rPr>
              <a:t>je souhaite vous rencontrer. A cet effet, je vous prie de bien vouloir vous présenter </a:t>
            </a:r>
            <a:r>
              <a:rPr lang="fr-FR" dirty="0" smtClean="0">
                <a:solidFill>
                  <a:srgbClr val="002060"/>
                </a:solidFill>
                <a:latin typeface="Tunga" panose="020B0502040204020203" pitchFamily="34" charset="0"/>
                <a:ea typeface="MS Mincho"/>
                <a:cs typeface="Tunga" panose="020B0502040204020203" pitchFamily="34" charset="0"/>
              </a:rPr>
              <a:t>le</a:t>
            </a:r>
          </a:p>
          <a:p>
            <a:pPr>
              <a:spcAft>
                <a:spcPts val="0"/>
              </a:spcAft>
            </a:pPr>
            <a:r>
              <a:rPr lang="fr-FR" dirty="0" smtClean="0">
                <a:latin typeface="Tunga" panose="020B0502040204020203" pitchFamily="34" charset="0"/>
                <a:ea typeface="MS Mincho"/>
                <a:cs typeface="Tunga" panose="020B0502040204020203" pitchFamily="34" charset="0"/>
              </a:rPr>
              <a:t> </a:t>
            </a:r>
            <a:r>
              <a:rPr lang="fr-FR" b="1" dirty="0">
                <a:solidFill>
                  <a:srgbClr val="FF0000"/>
                </a:solidFill>
                <a:latin typeface="Tunga" panose="020B0502040204020203" pitchFamily="34" charset="0"/>
                <a:ea typeface="MS Mincho"/>
                <a:cs typeface="Tunga" panose="020B0502040204020203" pitchFamily="34" charset="0"/>
              </a:rPr>
              <a:t>XX juillet 2016 à </a:t>
            </a:r>
            <a:r>
              <a:rPr lang="fr-FR" b="1" dirty="0" err="1">
                <a:solidFill>
                  <a:srgbClr val="FF0000"/>
                </a:solidFill>
                <a:latin typeface="Tunga" panose="020B0502040204020203" pitchFamily="34" charset="0"/>
                <a:ea typeface="MS Mincho"/>
                <a:cs typeface="Tunga" panose="020B0502040204020203" pitchFamily="34" charset="0"/>
              </a:rPr>
              <a:t>XXhXX</a:t>
            </a:r>
            <a:r>
              <a:rPr lang="fr-FR" b="1" dirty="0">
                <a:solidFill>
                  <a:srgbClr val="002060"/>
                </a:solidFill>
                <a:latin typeface="Tunga" panose="020B0502040204020203" pitchFamily="34" charset="0"/>
                <a:ea typeface="MS Mincho"/>
                <a:cs typeface="Tunga" panose="020B0502040204020203" pitchFamily="34" charset="0"/>
              </a:rPr>
              <a:t>, </a:t>
            </a:r>
            <a:r>
              <a:rPr lang="fr-FR" dirty="0">
                <a:solidFill>
                  <a:srgbClr val="002060"/>
                </a:solidFill>
                <a:latin typeface="Tunga" panose="020B0502040204020203" pitchFamily="34" charset="0"/>
                <a:ea typeface="MS Mincho"/>
                <a:cs typeface="Tunga" panose="020B0502040204020203" pitchFamily="34" charset="0"/>
              </a:rPr>
              <a:t>à mon bureau </a:t>
            </a:r>
            <a:r>
              <a:rPr lang="fr-FR" b="1" dirty="0">
                <a:solidFill>
                  <a:srgbClr val="FF0000"/>
                </a:solidFill>
                <a:latin typeface="Tunga" panose="020B0502040204020203" pitchFamily="34" charset="0"/>
                <a:ea typeface="MS Mincho"/>
                <a:cs typeface="Tunga" panose="020B0502040204020203" pitchFamily="34" charset="0"/>
              </a:rPr>
              <a:t>(Bureau…)</a:t>
            </a:r>
            <a:r>
              <a:rPr lang="fr-FR" dirty="0">
                <a:latin typeface="Tunga" panose="020B0502040204020203" pitchFamily="34" charset="0"/>
                <a:ea typeface="MS Mincho"/>
                <a:cs typeface="Tunga" panose="020B0502040204020203" pitchFamily="34" charset="0"/>
              </a:rPr>
              <a:t>. </a:t>
            </a:r>
            <a:endParaRPr lang="fr-FR" sz="2000" dirty="0">
              <a:latin typeface="Tunga" panose="020B0502040204020203" pitchFamily="34" charset="0"/>
              <a:ea typeface="MS Mincho"/>
              <a:cs typeface="Tunga" panose="020B0502040204020203" pitchFamily="34" charset="0"/>
            </a:endParaRPr>
          </a:p>
          <a:p>
            <a:pPr>
              <a:spcAft>
                <a:spcPts val="0"/>
              </a:spcAft>
            </a:pPr>
            <a:r>
              <a:rPr lang="fr-FR" dirty="0">
                <a:latin typeface="Tunga" panose="020B0502040204020203" pitchFamily="34" charset="0"/>
                <a:ea typeface="MS Mincho"/>
                <a:cs typeface="Tunga" panose="020B0502040204020203" pitchFamily="34" charset="0"/>
              </a:rPr>
              <a:t> </a:t>
            </a:r>
            <a:endParaRPr lang="fr-FR" sz="2000" dirty="0">
              <a:latin typeface="Tunga" panose="020B0502040204020203" pitchFamily="34" charset="0"/>
              <a:ea typeface="MS Mincho"/>
              <a:cs typeface="Tunga" panose="020B0502040204020203" pitchFamily="34" charset="0"/>
            </a:endParaRPr>
          </a:p>
          <a:p>
            <a:pPr>
              <a:spcAft>
                <a:spcPts val="0"/>
              </a:spcAft>
            </a:pPr>
            <a:r>
              <a:rPr lang="fr-FR" dirty="0">
                <a:solidFill>
                  <a:srgbClr val="002060"/>
                </a:solidFill>
                <a:latin typeface="Tunga" panose="020B0502040204020203" pitchFamily="34" charset="0"/>
                <a:ea typeface="MS Mincho"/>
                <a:cs typeface="Tunga" panose="020B0502040204020203" pitchFamily="34" charset="0"/>
              </a:rPr>
              <a:t>Je vous prie d’agréer</a:t>
            </a:r>
            <a:r>
              <a:rPr lang="fr-FR" dirty="0">
                <a:latin typeface="Tunga" panose="020B0502040204020203" pitchFamily="34" charset="0"/>
                <a:ea typeface="MS Mincho"/>
                <a:cs typeface="Tunga" panose="020B0502040204020203" pitchFamily="34" charset="0"/>
              </a:rPr>
              <a:t>, </a:t>
            </a:r>
            <a:r>
              <a:rPr lang="fr-FR" dirty="0">
                <a:solidFill>
                  <a:srgbClr val="FF0000"/>
                </a:solidFill>
                <a:latin typeface="Tunga" panose="020B0502040204020203" pitchFamily="34" charset="0"/>
                <a:ea typeface="MS Mincho"/>
                <a:cs typeface="Tunga" panose="020B0502040204020203" pitchFamily="34" charset="0"/>
              </a:rPr>
              <a:t>Madame, Monsieur</a:t>
            </a:r>
            <a:r>
              <a:rPr lang="fr-FR" dirty="0">
                <a:latin typeface="Tunga" panose="020B0502040204020203" pitchFamily="34" charset="0"/>
                <a:ea typeface="MS Mincho"/>
                <a:cs typeface="Tunga" panose="020B0502040204020203" pitchFamily="34" charset="0"/>
              </a:rPr>
              <a:t>, </a:t>
            </a:r>
            <a:r>
              <a:rPr lang="fr-FR" dirty="0">
                <a:solidFill>
                  <a:srgbClr val="002060"/>
                </a:solidFill>
                <a:latin typeface="Tunga" panose="020B0502040204020203" pitchFamily="34" charset="0"/>
                <a:ea typeface="MS Mincho"/>
                <a:cs typeface="Tunga" panose="020B0502040204020203" pitchFamily="34" charset="0"/>
              </a:rPr>
              <a:t>l’expression de mes salutations distinguées.</a:t>
            </a:r>
          </a:p>
          <a:p>
            <a:pPr>
              <a:spcAft>
                <a:spcPts val="0"/>
              </a:spcAft>
            </a:pPr>
            <a:r>
              <a:rPr lang="fr-FR" dirty="0">
                <a:latin typeface="Tunga" panose="020B0502040204020203" pitchFamily="34" charset="0"/>
                <a:ea typeface="MS Mincho"/>
                <a:cs typeface="Tunga" panose="020B0502040204020203" pitchFamily="34" charset="0"/>
              </a:rPr>
              <a:t> </a:t>
            </a:r>
            <a:r>
              <a:rPr lang="fr-FR" dirty="0" err="1" smtClean="0">
                <a:solidFill>
                  <a:srgbClr val="FF0000"/>
                </a:solidFill>
                <a:latin typeface="Tunga" panose="020B0502040204020203" pitchFamily="34" charset="0"/>
                <a:ea typeface="MS Mincho"/>
                <a:cs typeface="Tunga" panose="020B0502040204020203" pitchFamily="34" charset="0"/>
              </a:rPr>
              <a:t>M.MMe</a:t>
            </a:r>
            <a:endParaRPr lang="fr-FR" sz="2000" dirty="0">
              <a:latin typeface="Tunga" panose="020B0502040204020203" pitchFamily="34" charset="0"/>
              <a:ea typeface="MS Mincho"/>
              <a:cs typeface="Tunga" panose="020B0502040204020203" pitchFamily="34" charset="0"/>
            </a:endParaRPr>
          </a:p>
          <a:p>
            <a:pPr>
              <a:spcAft>
                <a:spcPts val="0"/>
              </a:spcAft>
            </a:pPr>
            <a:r>
              <a:rPr lang="fr-FR" dirty="0">
                <a:solidFill>
                  <a:srgbClr val="FF0000"/>
                </a:solidFill>
                <a:latin typeface="Tunga" panose="020B0502040204020203" pitchFamily="34" charset="0"/>
                <a:ea typeface="MS Mincho"/>
                <a:cs typeface="Tunga" panose="020B0502040204020203" pitchFamily="34" charset="0"/>
              </a:rPr>
              <a:t>Directrice du Secteur de </a:t>
            </a:r>
            <a:endParaRPr lang="fr-FR" sz="2000" dirty="0">
              <a:latin typeface="Tunga" panose="020B0502040204020203" pitchFamily="34" charset="0"/>
              <a:ea typeface="MS Mincho"/>
              <a:cs typeface="Tunga" panose="020B0502040204020203" pitchFamily="34" charset="0"/>
            </a:endParaRPr>
          </a:p>
          <a:p>
            <a:pPr algn="ctr">
              <a:spcAft>
                <a:spcPts val="0"/>
              </a:spcAft>
            </a:pPr>
            <a:r>
              <a:rPr lang="fr-FR" dirty="0" smtClean="0">
                <a:solidFill>
                  <a:srgbClr val="FF0000"/>
                </a:solidFill>
                <a:latin typeface="Tunga" panose="020B0502040204020203" pitchFamily="34" charset="0"/>
                <a:ea typeface="MS Mincho"/>
                <a:cs typeface="Tunga" panose="020B0502040204020203" pitchFamily="34" charset="0"/>
              </a:rPr>
              <a:t>                                 Date </a:t>
            </a:r>
            <a:r>
              <a:rPr lang="fr-FR" dirty="0">
                <a:solidFill>
                  <a:srgbClr val="FF0000"/>
                </a:solidFill>
                <a:latin typeface="Tunga" panose="020B0502040204020203" pitchFamily="34" charset="0"/>
                <a:ea typeface="MS Mincho"/>
                <a:cs typeface="Tunga" panose="020B0502040204020203" pitchFamily="34" charset="0"/>
              </a:rPr>
              <a:t>de la remise en main propre</a:t>
            </a:r>
            <a:endParaRPr lang="fr-FR" sz="2000" dirty="0">
              <a:latin typeface="Tunga" panose="020B0502040204020203" pitchFamily="34" charset="0"/>
              <a:ea typeface="MS Mincho"/>
              <a:cs typeface="Tunga" panose="020B0502040204020203" pitchFamily="34" charset="0"/>
            </a:endParaRPr>
          </a:p>
          <a:p>
            <a:pPr algn="ctr">
              <a:spcAft>
                <a:spcPts val="0"/>
              </a:spcAft>
            </a:pPr>
            <a:r>
              <a:rPr lang="fr-FR" dirty="0" smtClean="0">
                <a:solidFill>
                  <a:srgbClr val="FF0000"/>
                </a:solidFill>
                <a:latin typeface="Tunga" panose="020B0502040204020203" pitchFamily="34" charset="0"/>
                <a:ea typeface="MS Mincho"/>
                <a:cs typeface="Tunga" panose="020B0502040204020203" pitchFamily="34" charset="0"/>
              </a:rPr>
              <a:t>                   </a:t>
            </a:r>
            <a:r>
              <a:rPr lang="fr-FR" dirty="0">
                <a:solidFill>
                  <a:srgbClr val="FF0000"/>
                </a:solidFill>
                <a:latin typeface="Tunga" panose="020B0502040204020203" pitchFamily="34" charset="0"/>
                <a:ea typeface="MS Mincho"/>
                <a:cs typeface="Tunga" panose="020B0502040204020203" pitchFamily="34" charset="0"/>
              </a:rPr>
              <a:t>et signature de l’agent</a:t>
            </a:r>
            <a:endParaRPr lang="fr-FR" sz="2000" dirty="0">
              <a:effectLst/>
              <a:latin typeface="Tunga" panose="020B0502040204020203" pitchFamily="34" charset="0"/>
              <a:ea typeface="MS Mincho"/>
              <a:cs typeface="Tunga" panose="020B0502040204020203" pitchFamily="34" charset="0"/>
            </a:endParaRPr>
          </a:p>
        </p:txBody>
      </p:sp>
      <p:sp>
        <p:nvSpPr>
          <p:cNvPr id="4" name="Espace réservé du numéro de diapositive 3"/>
          <p:cNvSpPr>
            <a:spLocks noGrp="1"/>
          </p:cNvSpPr>
          <p:nvPr>
            <p:ph type="sldNum" sz="quarter" idx="12"/>
          </p:nvPr>
        </p:nvSpPr>
        <p:spPr/>
        <p:txBody>
          <a:bodyPr/>
          <a:lstStyle/>
          <a:p>
            <a:pPr>
              <a:defRPr/>
            </a:pPr>
            <a:fld id="{3C618B29-B5D0-4EB9-A54D-E8FBC92144CA}" type="slidenum">
              <a:rPr lang="fr-FR" smtClean="0"/>
              <a:pPr>
                <a:defRPr/>
              </a:pPr>
              <a:t>12</a:t>
            </a:fld>
            <a:endParaRPr lang="fr-FR" dirty="0"/>
          </a:p>
        </p:txBody>
      </p:sp>
    </p:spTree>
    <p:extLst>
      <p:ext uri="{BB962C8B-B14F-4D97-AF65-F5344CB8AC3E}">
        <p14:creationId xmlns:p14="http://schemas.microsoft.com/office/powerpoint/2010/main" val="281117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60648"/>
            <a:ext cx="8427216" cy="576064"/>
          </a:xfrm>
        </p:spPr>
        <p:txBody>
          <a:bodyPr/>
          <a:lstStyle/>
          <a:p>
            <a:r>
              <a:rPr lang="fr-FR" cap="none" dirty="0" smtClean="0">
                <a:solidFill>
                  <a:srgbClr val="002060"/>
                </a:solidFill>
              </a:rPr>
              <a:t>Exemple d’un </a:t>
            </a:r>
            <a:r>
              <a:rPr lang="fr-FR" cap="none" dirty="0" err="1" smtClean="0">
                <a:solidFill>
                  <a:srgbClr val="002060"/>
                </a:solidFill>
              </a:rPr>
              <a:t>pv</a:t>
            </a:r>
            <a:r>
              <a:rPr lang="fr-FR" cap="none" dirty="0" smtClean="0">
                <a:solidFill>
                  <a:srgbClr val="002060"/>
                </a:solidFill>
              </a:rPr>
              <a:t> de carence</a:t>
            </a:r>
            <a:endParaRPr lang="fr-FR" cap="none" dirty="0">
              <a:solidFill>
                <a:srgbClr val="002060"/>
              </a:solidFill>
            </a:endParaRPr>
          </a:p>
        </p:txBody>
      </p:sp>
      <p:sp>
        <p:nvSpPr>
          <p:cNvPr id="3" name="Espace réservé du contenu 2"/>
          <p:cNvSpPr>
            <a:spLocks noGrp="1"/>
          </p:cNvSpPr>
          <p:nvPr>
            <p:ph idx="1"/>
          </p:nvPr>
        </p:nvSpPr>
        <p:spPr>
          <a:xfrm>
            <a:off x="323850" y="836712"/>
            <a:ext cx="8426450" cy="5040213"/>
          </a:xfrm>
        </p:spPr>
        <p:txBody>
          <a:bodyPr/>
          <a:lstStyle/>
          <a:p>
            <a:endParaRPr lang="fr-FR" dirty="0" smtClean="0"/>
          </a:p>
          <a:p>
            <a:r>
              <a:rPr lang="fr-FR" sz="1200" dirty="0">
                <a:solidFill>
                  <a:srgbClr val="002060"/>
                </a:solidFill>
                <a:latin typeface="Tunga" panose="020B0502040204020203" pitchFamily="34" charset="0"/>
                <a:cs typeface="Tunga" panose="020B0502040204020203" pitchFamily="34" charset="0"/>
              </a:rPr>
              <a:t>Direction Régionale du Réseau La Poste du Val </a:t>
            </a:r>
            <a:r>
              <a:rPr lang="fr-FR" sz="1200" dirty="0" smtClean="0">
                <a:solidFill>
                  <a:srgbClr val="002060"/>
                </a:solidFill>
                <a:latin typeface="Tunga" panose="020B0502040204020203" pitchFamily="34" charset="0"/>
                <a:cs typeface="Tunga" panose="020B0502040204020203" pitchFamily="34" charset="0"/>
              </a:rPr>
              <a:t>d’Oise</a:t>
            </a:r>
          </a:p>
          <a:p>
            <a:r>
              <a:rPr lang="fr-FR" sz="1200" dirty="0" smtClean="0">
                <a:solidFill>
                  <a:srgbClr val="002060"/>
                </a:solidFill>
                <a:latin typeface="Tunga" panose="020B0502040204020203" pitchFamily="34" charset="0"/>
                <a:cs typeface="Tunga" panose="020B0502040204020203" pitchFamily="34" charset="0"/>
              </a:rPr>
              <a:t>Secteur de</a:t>
            </a:r>
            <a:endParaRPr lang="fr-FR" sz="1200" dirty="0">
              <a:solidFill>
                <a:srgbClr val="002060"/>
              </a:solidFill>
              <a:latin typeface="Tunga" panose="020B0502040204020203" pitchFamily="34" charset="0"/>
              <a:cs typeface="Tunga" panose="020B0502040204020203" pitchFamily="34" charset="0"/>
            </a:endParaRPr>
          </a:p>
          <a:p>
            <a:endParaRPr lang="fr-FR" dirty="0"/>
          </a:p>
          <a:p>
            <a:r>
              <a:rPr lang="fr-FR" sz="1100" b="1" dirty="0" smtClean="0">
                <a:solidFill>
                  <a:srgbClr val="002060"/>
                </a:solidFill>
                <a:latin typeface="Tunga" panose="020B0502040204020203" pitchFamily="34" charset="0"/>
                <a:cs typeface="Tunga" panose="020B0502040204020203" pitchFamily="34" charset="0"/>
              </a:rPr>
              <a:t>                                                                              </a:t>
            </a:r>
            <a:r>
              <a:rPr lang="fr-FR" b="1" dirty="0" smtClean="0">
                <a:solidFill>
                  <a:srgbClr val="002060"/>
                </a:solidFill>
                <a:latin typeface="Tunga" panose="020B0502040204020203" pitchFamily="34" charset="0"/>
                <a:cs typeface="Tunga" panose="020B0502040204020203" pitchFamily="34" charset="0"/>
              </a:rPr>
              <a:t>Constat </a:t>
            </a:r>
            <a:r>
              <a:rPr lang="fr-FR" b="1" dirty="0">
                <a:solidFill>
                  <a:srgbClr val="002060"/>
                </a:solidFill>
                <a:latin typeface="Tunga" panose="020B0502040204020203" pitchFamily="34" charset="0"/>
                <a:cs typeface="Tunga" panose="020B0502040204020203" pitchFamily="34" charset="0"/>
              </a:rPr>
              <a:t>d’absence à une audition préalable </a:t>
            </a:r>
            <a:endParaRPr lang="fr-FR" b="1" dirty="0" smtClean="0">
              <a:solidFill>
                <a:srgbClr val="002060"/>
              </a:solidFill>
              <a:latin typeface="Tunga" panose="020B0502040204020203" pitchFamily="34" charset="0"/>
              <a:cs typeface="Tunga" panose="020B0502040204020203" pitchFamily="34" charset="0"/>
            </a:endParaRPr>
          </a:p>
          <a:p>
            <a:endParaRPr lang="fr-FR" sz="1100" dirty="0">
              <a:solidFill>
                <a:srgbClr val="FF0000"/>
              </a:solidFill>
              <a:latin typeface="Tunga" panose="020B0502040204020203" pitchFamily="34" charset="0"/>
              <a:cs typeface="Tunga" panose="020B0502040204020203" pitchFamily="34" charset="0"/>
            </a:endParaRPr>
          </a:p>
          <a:p>
            <a:r>
              <a:rPr lang="fr-FR" sz="1100" b="1" dirty="0">
                <a:latin typeface="Tunga" panose="020B0502040204020203" pitchFamily="34" charset="0"/>
                <a:cs typeface="Tunga" panose="020B0502040204020203" pitchFamily="34" charset="0"/>
              </a:rPr>
              <a:t> </a:t>
            </a:r>
            <a:r>
              <a:rPr lang="fr-FR" sz="1200" dirty="0" smtClean="0">
                <a:solidFill>
                  <a:srgbClr val="002060"/>
                </a:solidFill>
                <a:latin typeface="Tunga" panose="020B0502040204020203" pitchFamily="34" charset="0"/>
                <a:cs typeface="Tunga" panose="020B0502040204020203" pitchFamily="34" charset="0"/>
              </a:rPr>
              <a:t>Je </a:t>
            </a:r>
            <a:r>
              <a:rPr lang="fr-FR" sz="1200" dirty="0">
                <a:solidFill>
                  <a:srgbClr val="002060"/>
                </a:solidFill>
                <a:latin typeface="Tunga" panose="020B0502040204020203" pitchFamily="34" charset="0"/>
                <a:cs typeface="Tunga" panose="020B0502040204020203" pitchFamily="34" charset="0"/>
              </a:rPr>
              <a:t>soussignée, Mme/Mr, Directrice/</a:t>
            </a:r>
            <a:r>
              <a:rPr lang="fr-FR" sz="1200" dirty="0" err="1">
                <a:solidFill>
                  <a:srgbClr val="002060"/>
                </a:solidFill>
                <a:latin typeface="Tunga" panose="020B0502040204020203" pitchFamily="34" charset="0"/>
                <a:cs typeface="Tunga" panose="020B0502040204020203" pitchFamily="34" charset="0"/>
              </a:rPr>
              <a:t>eur</a:t>
            </a:r>
            <a:r>
              <a:rPr lang="fr-FR" sz="1200" dirty="0">
                <a:solidFill>
                  <a:srgbClr val="002060"/>
                </a:solidFill>
                <a:latin typeface="Tunga" panose="020B0502040204020203" pitchFamily="34" charset="0"/>
                <a:cs typeface="Tunga" panose="020B0502040204020203" pitchFamily="34" charset="0"/>
              </a:rPr>
              <a:t> de Secteur du , atteste que </a:t>
            </a:r>
            <a:r>
              <a:rPr lang="fr-FR" sz="1200" dirty="0" smtClean="0">
                <a:solidFill>
                  <a:srgbClr val="002060"/>
                </a:solidFill>
                <a:latin typeface="Tunga" panose="020B0502040204020203" pitchFamily="34" charset="0"/>
                <a:cs typeface="Tunga" panose="020B0502040204020203" pitchFamily="34" charset="0"/>
              </a:rPr>
              <a:t>M</a:t>
            </a:r>
            <a:r>
              <a:rPr lang="fr-FR" sz="1200" dirty="0">
                <a:solidFill>
                  <a:srgbClr val="002060"/>
                </a:solidFill>
                <a:latin typeface="Tunga" panose="020B0502040204020203" pitchFamily="34" charset="0"/>
                <a:cs typeface="Tunga" panose="020B0502040204020203" pitchFamily="34" charset="0"/>
              </a:rPr>
              <a:t>./Mme </a:t>
            </a:r>
            <a:r>
              <a:rPr lang="fr-FR" sz="1200" dirty="0" smtClean="0">
                <a:solidFill>
                  <a:srgbClr val="002060"/>
                </a:solidFill>
                <a:latin typeface="Tunga" panose="020B0502040204020203" pitchFamily="34" charset="0"/>
                <a:cs typeface="Tunga" panose="020B0502040204020203" pitchFamily="34" charset="0"/>
              </a:rPr>
              <a:t>     , </a:t>
            </a:r>
            <a:r>
              <a:rPr lang="fr-FR" sz="1200" dirty="0">
                <a:solidFill>
                  <a:srgbClr val="002060"/>
                </a:solidFill>
                <a:latin typeface="Tunga" panose="020B0502040204020203" pitchFamily="34" charset="0"/>
                <a:cs typeface="Tunga" panose="020B0502040204020203" pitchFamily="34" charset="0"/>
              </a:rPr>
              <a:t>régulièrement convoqué à l’audition préalable du </a:t>
            </a:r>
            <a:endParaRPr lang="fr-FR" sz="1200" dirty="0" smtClean="0">
              <a:solidFill>
                <a:srgbClr val="002060"/>
              </a:solidFill>
              <a:latin typeface="Tunga" panose="020B0502040204020203" pitchFamily="34" charset="0"/>
              <a:cs typeface="Tunga" panose="020B0502040204020203" pitchFamily="34" charset="0"/>
            </a:endParaRPr>
          </a:p>
          <a:p>
            <a:r>
              <a:rPr lang="fr-FR" sz="1200" dirty="0" smtClean="0">
                <a:solidFill>
                  <a:srgbClr val="002060"/>
                </a:solidFill>
                <a:latin typeface="Tunga" panose="020B0502040204020203" pitchFamily="34" charset="0"/>
                <a:cs typeface="Tunga" panose="020B0502040204020203" pitchFamily="34" charset="0"/>
              </a:rPr>
              <a:t>25 </a:t>
            </a:r>
            <a:r>
              <a:rPr lang="fr-FR" sz="1200" dirty="0">
                <a:solidFill>
                  <a:srgbClr val="002060"/>
                </a:solidFill>
                <a:latin typeface="Tunga" panose="020B0502040204020203" pitchFamily="34" charset="0"/>
                <a:cs typeface="Tunga" panose="020B0502040204020203" pitchFamily="34" charset="0"/>
              </a:rPr>
              <a:t>juillet 2017 à XXHXX, au Bureau de Poste de       à      , ne s’est pas présenté(e).</a:t>
            </a:r>
          </a:p>
          <a:p>
            <a:r>
              <a:rPr lang="fr-FR" sz="1200" dirty="0">
                <a:solidFill>
                  <a:srgbClr val="002060"/>
                </a:solidFill>
                <a:latin typeface="Tunga" panose="020B0502040204020203" pitchFamily="34" charset="0"/>
                <a:cs typeface="Tunga" panose="020B0502040204020203" pitchFamily="34" charset="0"/>
              </a:rPr>
              <a:t> </a:t>
            </a:r>
            <a:r>
              <a:rPr lang="fr-FR" sz="1200" dirty="0" smtClean="0">
                <a:solidFill>
                  <a:srgbClr val="002060"/>
                </a:solidFill>
                <a:latin typeface="Tunga" panose="020B0502040204020203" pitchFamily="34" charset="0"/>
                <a:cs typeface="Tunga" panose="020B0502040204020203" pitchFamily="34" charset="0"/>
              </a:rPr>
              <a:t>A    </a:t>
            </a:r>
            <a:r>
              <a:rPr lang="fr-FR" sz="1200" dirty="0">
                <a:solidFill>
                  <a:srgbClr val="002060"/>
                </a:solidFill>
                <a:latin typeface="Tunga" panose="020B0502040204020203" pitchFamily="34" charset="0"/>
                <a:cs typeface="Tunga" panose="020B0502040204020203" pitchFamily="34" charset="0"/>
              </a:rPr>
              <a:t>, le 25 juillet 2016</a:t>
            </a:r>
          </a:p>
          <a:p>
            <a:r>
              <a:rPr lang="fr-FR" sz="1200" dirty="0">
                <a:solidFill>
                  <a:srgbClr val="002060"/>
                </a:solidFill>
                <a:latin typeface="Tunga" panose="020B0502040204020203" pitchFamily="34" charset="0"/>
                <a:cs typeface="Tunga" panose="020B0502040204020203" pitchFamily="34" charset="0"/>
              </a:rPr>
              <a:t> </a:t>
            </a:r>
          </a:p>
          <a:p>
            <a:r>
              <a:rPr lang="fr-FR" sz="1200" dirty="0">
                <a:solidFill>
                  <a:srgbClr val="002060"/>
                </a:solidFill>
                <a:latin typeface="Tunga" panose="020B0502040204020203" pitchFamily="34" charset="0"/>
                <a:cs typeface="Tunga" panose="020B0502040204020203" pitchFamily="34" charset="0"/>
              </a:rPr>
              <a:t> </a:t>
            </a:r>
            <a:r>
              <a:rPr lang="fr-FR" sz="1200" dirty="0" smtClean="0">
                <a:solidFill>
                  <a:srgbClr val="002060"/>
                </a:solidFill>
                <a:latin typeface="Tunga" panose="020B0502040204020203" pitchFamily="34" charset="0"/>
                <a:cs typeface="Tunga" panose="020B0502040204020203" pitchFamily="34" charset="0"/>
              </a:rPr>
              <a:t>Le la Directrice/</a:t>
            </a:r>
            <a:r>
              <a:rPr lang="fr-FR" sz="1200" dirty="0" err="1" smtClean="0">
                <a:solidFill>
                  <a:srgbClr val="002060"/>
                </a:solidFill>
                <a:latin typeface="Tunga" panose="020B0502040204020203" pitchFamily="34" charset="0"/>
                <a:cs typeface="Tunga" panose="020B0502040204020203" pitchFamily="34" charset="0"/>
              </a:rPr>
              <a:t>eur</a:t>
            </a:r>
            <a:r>
              <a:rPr lang="fr-FR" sz="1200" dirty="0" smtClean="0">
                <a:solidFill>
                  <a:srgbClr val="002060"/>
                </a:solidFill>
                <a:latin typeface="Tunga" panose="020B0502040204020203" pitchFamily="34" charset="0"/>
                <a:cs typeface="Tunga" panose="020B0502040204020203" pitchFamily="34" charset="0"/>
              </a:rPr>
              <a:t> </a:t>
            </a:r>
            <a:r>
              <a:rPr lang="fr-FR" sz="1200" dirty="0">
                <a:solidFill>
                  <a:srgbClr val="002060"/>
                </a:solidFill>
                <a:latin typeface="Tunga" panose="020B0502040204020203" pitchFamily="34" charset="0"/>
                <a:cs typeface="Tunga" panose="020B0502040204020203" pitchFamily="34" charset="0"/>
              </a:rPr>
              <a:t>de </a:t>
            </a:r>
            <a:r>
              <a:rPr lang="fr-FR" sz="1200" dirty="0" smtClean="0">
                <a:solidFill>
                  <a:srgbClr val="002060"/>
                </a:solidFill>
                <a:latin typeface="Tunga" panose="020B0502040204020203" pitchFamily="34" charset="0"/>
                <a:cs typeface="Tunga" panose="020B0502040204020203" pitchFamily="34" charset="0"/>
              </a:rPr>
              <a:t>Secteur de </a:t>
            </a:r>
            <a:endParaRPr lang="fr-FR" sz="1200" dirty="0">
              <a:solidFill>
                <a:srgbClr val="002060"/>
              </a:solidFill>
              <a:latin typeface="Tunga" panose="020B0502040204020203" pitchFamily="34" charset="0"/>
              <a:cs typeface="Tunga" panose="020B0502040204020203" pitchFamily="34" charset="0"/>
            </a:endParaRPr>
          </a:p>
          <a:p>
            <a:r>
              <a:rPr lang="fr-FR" sz="1100" dirty="0">
                <a:latin typeface="Tunga" panose="020B0502040204020203" pitchFamily="34" charset="0"/>
                <a:cs typeface="Tunga" panose="020B0502040204020203" pitchFamily="34" charset="0"/>
              </a:rPr>
              <a:t/>
            </a:r>
            <a:br>
              <a:rPr lang="fr-FR" sz="1100" dirty="0">
                <a:latin typeface="Tunga" panose="020B0502040204020203" pitchFamily="34" charset="0"/>
                <a:cs typeface="Tunga" panose="020B0502040204020203" pitchFamily="34" charset="0"/>
              </a:rPr>
            </a:br>
            <a:r>
              <a:rPr lang="fr-FR" sz="1100" dirty="0">
                <a:latin typeface="Tunga" panose="020B0502040204020203" pitchFamily="34" charset="0"/>
                <a:cs typeface="Tunga" panose="020B0502040204020203" pitchFamily="34" charset="0"/>
              </a:rPr>
              <a:t> </a:t>
            </a:r>
          </a:p>
          <a:p>
            <a:endParaRPr lang="fr-FR" sz="1100" dirty="0">
              <a:latin typeface="Tunga" panose="020B0502040204020203" pitchFamily="34" charset="0"/>
              <a:cs typeface="Tunga" panose="020B0502040204020203" pitchFamily="34" charset="0"/>
            </a:endParaRPr>
          </a:p>
          <a:p>
            <a:endParaRPr lang="fr-FR" sz="1100" dirty="0" smtClean="0">
              <a:latin typeface="Tunga" panose="020B0502040204020203" pitchFamily="34" charset="0"/>
              <a:cs typeface="Tunga" panose="020B0502040204020203" pitchFamily="34" charset="0"/>
            </a:endParaRPr>
          </a:p>
          <a:p>
            <a:endParaRPr lang="fr-FR" sz="1100" dirty="0">
              <a:latin typeface="Tunga" panose="020B0502040204020203" pitchFamily="34" charset="0"/>
              <a:cs typeface="Tunga" panose="020B0502040204020203" pitchFamily="34" charset="0"/>
            </a:endParaRPr>
          </a:p>
        </p:txBody>
      </p:sp>
      <p:sp>
        <p:nvSpPr>
          <p:cNvPr id="4" name="Espace réservé du numéro de diapositive 3"/>
          <p:cNvSpPr>
            <a:spLocks noGrp="1"/>
          </p:cNvSpPr>
          <p:nvPr>
            <p:ph type="sldNum" sz="quarter" idx="12"/>
          </p:nvPr>
        </p:nvSpPr>
        <p:spPr/>
        <p:txBody>
          <a:bodyPr/>
          <a:lstStyle/>
          <a:p>
            <a:pPr>
              <a:defRPr/>
            </a:pPr>
            <a:fld id="{3C618B29-B5D0-4EB9-A54D-E8FBC92144CA}" type="slidenum">
              <a:rPr lang="fr-FR" smtClean="0"/>
              <a:pPr>
                <a:defRPr/>
              </a:pPr>
              <a:t>13</a:t>
            </a:fld>
            <a:endParaRPr lang="fr-FR" dirty="0"/>
          </a:p>
        </p:txBody>
      </p:sp>
    </p:spTree>
    <p:extLst>
      <p:ext uri="{BB962C8B-B14F-4D97-AF65-F5344CB8AC3E}">
        <p14:creationId xmlns:p14="http://schemas.microsoft.com/office/powerpoint/2010/main" val="3488315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u numéro de diapositive 1"/>
          <p:cNvSpPr txBox="1">
            <a:spLocks noGrp="1"/>
          </p:cNvSpPr>
          <p:nvPr/>
        </p:nvSpPr>
        <p:spPr bwMode="auto">
          <a:xfrm>
            <a:off x="323850" y="6232525"/>
            <a:ext cx="431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just" eaLnBrk="0" hangingPunct="0">
              <a:lnSpc>
                <a:spcPct val="150000"/>
              </a:lnSpc>
              <a:spcBef>
                <a:spcPts val="600"/>
              </a:spcBef>
              <a:spcAft>
                <a:spcPts val="600"/>
              </a:spcAft>
              <a:buFont typeface="Arial" pitchFamily="34" charset="0"/>
              <a:defRPr sz="1400">
                <a:solidFill>
                  <a:srgbClr val="707173"/>
                </a:solidFill>
                <a:latin typeface="Verdana" pitchFamily="34" charset="0"/>
                <a:ea typeface="ＭＳ Ｐゴシック" pitchFamily="34" charset="-128"/>
                <a:cs typeface="Verdana" pitchFamily="34" charset="0"/>
              </a:defRPr>
            </a:lvl1pPr>
            <a:lvl2pPr marL="742950" indent="-285750" algn="just" eaLnBrk="0"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2pPr>
            <a:lvl3pPr marL="1143000" indent="-228600" algn="just" eaLnBrk="0"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3pPr>
            <a:lvl4pPr marL="1600200" indent="-228600" algn="just" eaLnBrk="0"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4pPr>
            <a:lvl5pPr marL="2057400" indent="-228600" algn="just" eaLnBrk="0"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5pPr>
            <a:lvl6pPr marL="2514600" indent="-228600" algn="just" eaLnBrk="0" fontAlgn="base"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6pPr>
            <a:lvl7pPr marL="2971800" indent="-228600" algn="just" eaLnBrk="0" fontAlgn="base"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7pPr>
            <a:lvl8pPr marL="3429000" indent="-228600" algn="just" eaLnBrk="0" fontAlgn="base"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8pPr>
            <a:lvl9pPr marL="3886200" indent="-228600" algn="just" eaLnBrk="0" fontAlgn="base"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9pPr>
          </a:lstStyle>
          <a:p>
            <a:pPr algn="l" eaLnBrk="1" hangingPunct="1">
              <a:lnSpc>
                <a:spcPct val="100000"/>
              </a:lnSpc>
              <a:spcBef>
                <a:spcPct val="0"/>
              </a:spcBef>
              <a:spcAft>
                <a:spcPct val="0"/>
              </a:spcAft>
              <a:buFontTx/>
              <a:buNone/>
            </a:pPr>
            <a:endParaRPr lang="fr-FR" altLang="fr-FR" sz="1000" dirty="0">
              <a:cs typeface="Arial" pitchFamily="34" charset="0"/>
            </a:endParaRPr>
          </a:p>
        </p:txBody>
      </p:sp>
      <p:sp>
        <p:nvSpPr>
          <p:cNvPr id="3" name="Rectangle 2"/>
          <p:cNvSpPr/>
          <p:nvPr/>
        </p:nvSpPr>
        <p:spPr>
          <a:xfrm>
            <a:off x="3924300" y="115888"/>
            <a:ext cx="4572000" cy="461665"/>
          </a:xfrm>
          <a:prstGeom prst="rect">
            <a:avLst/>
          </a:prstGeom>
        </p:spPr>
        <p:txBody>
          <a:bodyPr>
            <a:spAutoFit/>
          </a:bodyPr>
          <a:lstStyle/>
          <a:p>
            <a:pPr algn="r">
              <a:defRPr/>
            </a:pPr>
            <a:r>
              <a:rPr lang="fr-FR" sz="2400" b="1" u="heavy" kern="0" dirty="0">
                <a:solidFill>
                  <a:srgbClr val="002060"/>
                </a:solidFill>
                <a:latin typeface="Tunga" panose="020B0502040204020203" pitchFamily="34" charset="0"/>
                <a:ea typeface="ＭＳ Ｐゴシック"/>
                <a:cs typeface="Tunga" panose="020B0502040204020203" pitchFamily="34" charset="0"/>
              </a:rPr>
              <a:t>Ma posture lors de l’entretien </a:t>
            </a:r>
            <a:endParaRPr lang="fr-FR" sz="2400" u="heavy" dirty="0">
              <a:solidFill>
                <a:srgbClr val="002060"/>
              </a:solidFill>
            </a:endParaRPr>
          </a:p>
        </p:txBody>
      </p:sp>
      <p:sp>
        <p:nvSpPr>
          <p:cNvPr id="4" name="Rectangle 3"/>
          <p:cNvSpPr/>
          <p:nvPr/>
        </p:nvSpPr>
        <p:spPr>
          <a:xfrm>
            <a:off x="323850" y="1546856"/>
            <a:ext cx="8586788" cy="4980851"/>
          </a:xfrm>
          <a:prstGeom prst="rect">
            <a:avLst/>
          </a:prstGeom>
        </p:spPr>
        <p:txBody>
          <a:bodyPr>
            <a:spAutoFit/>
          </a:bodyPr>
          <a:lstStyle/>
          <a:p>
            <a:pPr marL="342900" indent="-342900" algn="just">
              <a:lnSpc>
                <a:spcPct val="115000"/>
              </a:lnSpc>
              <a:spcAft>
                <a:spcPts val="1000"/>
              </a:spcAft>
              <a:buFontTx/>
              <a:buChar char="-"/>
              <a:defRPr/>
            </a:pPr>
            <a:r>
              <a:rPr lang="fr-FR" sz="2200" dirty="0" smtClean="0">
                <a:solidFill>
                  <a:srgbClr val="002060"/>
                </a:solidFill>
                <a:latin typeface="Tunga" panose="020B0502040204020203" pitchFamily="34" charset="0"/>
                <a:ea typeface="Calibri"/>
                <a:cs typeface="Tunga" panose="020B0502040204020203" pitchFamily="34" charset="0"/>
              </a:rPr>
              <a:t>Je m’assure </a:t>
            </a:r>
            <a:r>
              <a:rPr lang="fr-FR" sz="2200" dirty="0">
                <a:solidFill>
                  <a:srgbClr val="002060"/>
                </a:solidFill>
                <a:latin typeface="Tunga" panose="020B0502040204020203" pitchFamily="34" charset="0"/>
                <a:ea typeface="Calibri"/>
                <a:cs typeface="Tunga" panose="020B0502040204020203" pitchFamily="34" charset="0"/>
              </a:rPr>
              <a:t>des bonnes conditions de déroulement de l’entretien (lieu calme,  </a:t>
            </a:r>
          </a:p>
          <a:p>
            <a:pPr algn="just">
              <a:lnSpc>
                <a:spcPct val="115000"/>
              </a:lnSpc>
              <a:spcAft>
                <a:spcPts val="1000"/>
              </a:spcAft>
              <a:defRPr/>
            </a:pPr>
            <a:r>
              <a:rPr lang="fr-FR" sz="2200" dirty="0">
                <a:solidFill>
                  <a:srgbClr val="002060"/>
                </a:solidFill>
                <a:latin typeface="Tunga" panose="020B0502040204020203" pitchFamily="34" charset="0"/>
                <a:ea typeface="Calibri"/>
                <a:cs typeface="Tunga" panose="020B0502040204020203" pitchFamily="34" charset="0"/>
              </a:rPr>
              <a:t>    sans perturbations extérieures….). Il s’agit d’un entretien managérial, le </a:t>
            </a:r>
            <a:r>
              <a:rPr lang="fr-FR" sz="2200" dirty="0" smtClean="0">
                <a:solidFill>
                  <a:srgbClr val="002060"/>
                </a:solidFill>
                <a:latin typeface="Tunga" panose="020B0502040204020203" pitchFamily="34" charset="0"/>
                <a:ea typeface="Calibri"/>
                <a:cs typeface="Tunga" panose="020B0502040204020203" pitchFamily="34" charset="0"/>
              </a:rPr>
              <a:t>    </a:t>
            </a:r>
            <a:r>
              <a:rPr lang="fr-FR" sz="2200" dirty="0">
                <a:solidFill>
                  <a:srgbClr val="002060"/>
                </a:solidFill>
                <a:latin typeface="Tunga" panose="020B0502040204020203" pitchFamily="34" charset="0"/>
                <a:ea typeface="Calibri"/>
                <a:cs typeface="Tunga" panose="020B0502040204020203" pitchFamily="34" charset="0"/>
              </a:rPr>
              <a:t>collaborateur ne peut pas être </a:t>
            </a:r>
            <a:r>
              <a:rPr lang="fr-FR" sz="2200" dirty="0" smtClean="0">
                <a:solidFill>
                  <a:srgbClr val="002060"/>
                </a:solidFill>
                <a:latin typeface="Tunga" panose="020B0502040204020203" pitchFamily="34" charset="0"/>
                <a:ea typeface="Calibri"/>
                <a:cs typeface="Tunga" panose="020B0502040204020203" pitchFamily="34" charset="0"/>
              </a:rPr>
              <a:t>accompagné par un syndicat, ni prendre contact          avec un tiers.</a:t>
            </a:r>
            <a:endParaRPr lang="fr-FR" sz="2200" dirty="0">
              <a:solidFill>
                <a:srgbClr val="002060"/>
              </a:solidFill>
              <a:latin typeface="Tunga" panose="020B0502040204020203" pitchFamily="34" charset="0"/>
              <a:ea typeface="Calibri"/>
              <a:cs typeface="Tunga" panose="020B0502040204020203" pitchFamily="34" charset="0"/>
            </a:endParaRPr>
          </a:p>
          <a:p>
            <a:pPr marL="285750" indent="-285750" algn="just">
              <a:lnSpc>
                <a:spcPct val="115000"/>
              </a:lnSpc>
              <a:spcAft>
                <a:spcPts val="1000"/>
              </a:spcAft>
              <a:buFontTx/>
              <a:buChar char="-"/>
              <a:defRPr/>
            </a:pPr>
            <a:r>
              <a:rPr lang="fr-FR" sz="2200" dirty="0" smtClean="0">
                <a:solidFill>
                  <a:srgbClr val="002060"/>
                </a:solidFill>
                <a:latin typeface="Tunga" panose="020B0502040204020203" pitchFamily="34" charset="0"/>
                <a:ea typeface="Calibri"/>
                <a:cs typeface="Tunga" panose="020B0502040204020203" pitchFamily="34" charset="0"/>
              </a:rPr>
              <a:t>Je reprécise </a:t>
            </a:r>
            <a:r>
              <a:rPr lang="fr-FR" sz="2200" dirty="0">
                <a:solidFill>
                  <a:srgbClr val="002060"/>
                </a:solidFill>
                <a:latin typeface="Tunga" panose="020B0502040204020203" pitchFamily="34" charset="0"/>
                <a:ea typeface="Calibri"/>
                <a:cs typeface="Tunga" panose="020B0502040204020203" pitchFamily="34" charset="0"/>
              </a:rPr>
              <a:t>le contexte : exposer le ou les motifs qui ont conduit à cet entretien managérial</a:t>
            </a:r>
          </a:p>
          <a:p>
            <a:pPr marL="285750" indent="-285750" algn="just">
              <a:lnSpc>
                <a:spcPct val="115000"/>
              </a:lnSpc>
              <a:spcAft>
                <a:spcPts val="1000"/>
              </a:spcAft>
              <a:buFontTx/>
              <a:buChar char="-"/>
              <a:defRPr/>
            </a:pPr>
            <a:r>
              <a:rPr lang="fr-FR" sz="2200" dirty="0" smtClean="0">
                <a:solidFill>
                  <a:srgbClr val="002060"/>
                </a:solidFill>
                <a:latin typeface="Tunga" panose="020B0502040204020203" pitchFamily="34" charset="0"/>
                <a:ea typeface="Calibri"/>
                <a:cs typeface="Tunga" panose="020B0502040204020203" pitchFamily="34" charset="0"/>
              </a:rPr>
              <a:t>Je demande </a:t>
            </a:r>
            <a:r>
              <a:rPr lang="fr-FR" sz="2200" dirty="0">
                <a:solidFill>
                  <a:srgbClr val="002060"/>
                </a:solidFill>
                <a:latin typeface="Tunga" panose="020B0502040204020203" pitchFamily="34" charset="0"/>
                <a:ea typeface="Calibri"/>
                <a:cs typeface="Tunga" panose="020B0502040204020203" pitchFamily="34" charset="0"/>
              </a:rPr>
              <a:t>clairement et simplement au collaborateur de s’expliquer sur les faits </a:t>
            </a:r>
          </a:p>
          <a:p>
            <a:pPr marL="285750" indent="-285750" algn="just">
              <a:lnSpc>
                <a:spcPct val="115000"/>
              </a:lnSpc>
              <a:spcAft>
                <a:spcPts val="1000"/>
              </a:spcAft>
              <a:buFontTx/>
              <a:buChar char="-"/>
              <a:defRPr/>
            </a:pPr>
            <a:r>
              <a:rPr lang="fr-FR" sz="2200" dirty="0" smtClean="0">
                <a:solidFill>
                  <a:srgbClr val="002060"/>
                </a:solidFill>
                <a:latin typeface="Tunga" panose="020B0502040204020203" pitchFamily="34" charset="0"/>
                <a:ea typeface="Calibri"/>
                <a:cs typeface="Tunga" panose="020B0502040204020203" pitchFamily="34" charset="0"/>
              </a:rPr>
              <a:t>Je laisse </a:t>
            </a:r>
            <a:r>
              <a:rPr lang="fr-FR" sz="2200" dirty="0">
                <a:solidFill>
                  <a:srgbClr val="002060"/>
                </a:solidFill>
                <a:latin typeface="Tunga" panose="020B0502040204020203" pitchFamily="34" charset="0"/>
                <a:ea typeface="Calibri"/>
                <a:cs typeface="Tunga" panose="020B0502040204020203" pitchFamily="34" charset="0"/>
              </a:rPr>
              <a:t>au collaborateur le soin de s’expliquer, de présenter ses observations…. </a:t>
            </a:r>
          </a:p>
          <a:p>
            <a:pPr marL="285750" indent="-285750" algn="just">
              <a:lnSpc>
                <a:spcPct val="115000"/>
              </a:lnSpc>
              <a:spcAft>
                <a:spcPts val="1000"/>
              </a:spcAft>
              <a:buFontTx/>
              <a:buChar char="-"/>
              <a:defRPr/>
            </a:pPr>
            <a:endParaRPr lang="fr-FR" sz="2000" dirty="0">
              <a:latin typeface="Calibri"/>
              <a:ea typeface="Calibri"/>
              <a:cs typeface="Times New Roman"/>
            </a:endParaRPr>
          </a:p>
        </p:txBody>
      </p:sp>
      <p:sp>
        <p:nvSpPr>
          <p:cNvPr id="2" name="Espace réservé du numéro de diapositive 1"/>
          <p:cNvSpPr>
            <a:spLocks noGrp="1"/>
          </p:cNvSpPr>
          <p:nvPr>
            <p:ph type="sldNum" sz="quarter" idx="12"/>
          </p:nvPr>
        </p:nvSpPr>
        <p:spPr/>
        <p:txBody>
          <a:bodyPr/>
          <a:lstStyle/>
          <a:p>
            <a:pPr>
              <a:defRPr/>
            </a:pPr>
            <a:fld id="{3C618B29-B5D0-4EB9-A54D-E8FBC92144CA}" type="slidenum">
              <a:rPr lang="fr-FR" smtClean="0"/>
              <a:pPr>
                <a:defRPr/>
              </a:pPr>
              <a:t>14</a:t>
            </a:fld>
            <a:endParaRPr lang="fr-FR"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232999"/>
            <a:ext cx="1440160" cy="1315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24300" y="115888"/>
            <a:ext cx="4572000" cy="461665"/>
          </a:xfrm>
          <a:prstGeom prst="rect">
            <a:avLst/>
          </a:prstGeom>
        </p:spPr>
        <p:txBody>
          <a:bodyPr>
            <a:spAutoFit/>
          </a:bodyPr>
          <a:lstStyle/>
          <a:p>
            <a:pPr algn="r">
              <a:defRPr/>
            </a:pPr>
            <a:r>
              <a:rPr lang="fr-FR" sz="2400" b="1" u="heavy" kern="0" dirty="0">
                <a:solidFill>
                  <a:srgbClr val="002060"/>
                </a:solidFill>
                <a:latin typeface="Tunga" panose="020B0502040204020203" pitchFamily="34" charset="0"/>
                <a:ea typeface="ＭＳ Ｐゴシック"/>
                <a:cs typeface="Tunga" panose="020B0502040204020203" pitchFamily="34" charset="0"/>
              </a:rPr>
              <a:t>Ma posture lors de l’entretien </a:t>
            </a:r>
            <a:endParaRPr lang="fr-FR" sz="2400" u="heavy" dirty="0">
              <a:solidFill>
                <a:srgbClr val="002060"/>
              </a:solidFill>
            </a:endParaRPr>
          </a:p>
        </p:txBody>
      </p:sp>
      <p:sp>
        <p:nvSpPr>
          <p:cNvPr id="4" name="Rectangle 3"/>
          <p:cNvSpPr/>
          <p:nvPr/>
        </p:nvSpPr>
        <p:spPr>
          <a:xfrm>
            <a:off x="323850" y="1087765"/>
            <a:ext cx="8586788" cy="5365571"/>
          </a:xfrm>
          <a:prstGeom prst="rect">
            <a:avLst/>
          </a:prstGeom>
        </p:spPr>
        <p:txBody>
          <a:bodyPr>
            <a:spAutoFit/>
          </a:bodyPr>
          <a:lstStyle/>
          <a:p>
            <a:pPr marL="342900" indent="-342900" algn="just">
              <a:lnSpc>
                <a:spcPct val="115000"/>
              </a:lnSpc>
              <a:spcAft>
                <a:spcPts val="1000"/>
              </a:spcAft>
              <a:buFontTx/>
              <a:buChar char="-"/>
              <a:defRPr/>
            </a:pPr>
            <a:r>
              <a:rPr lang="fr-FR" sz="2200" dirty="0" smtClean="0">
                <a:solidFill>
                  <a:srgbClr val="002060"/>
                </a:solidFill>
                <a:latin typeface="Tunga" panose="020B0502040204020203" pitchFamily="34" charset="0"/>
                <a:ea typeface="Calibri"/>
                <a:cs typeface="Tunga" panose="020B0502040204020203" pitchFamily="34" charset="0"/>
              </a:rPr>
              <a:t>Je pose </a:t>
            </a:r>
            <a:r>
              <a:rPr lang="fr-FR" sz="2200" dirty="0">
                <a:solidFill>
                  <a:srgbClr val="002060"/>
                </a:solidFill>
                <a:latin typeface="Tunga" panose="020B0502040204020203" pitchFamily="34" charset="0"/>
                <a:ea typeface="Calibri"/>
                <a:cs typeface="Tunga" panose="020B0502040204020203" pitchFamily="34" charset="0"/>
              </a:rPr>
              <a:t>des questions pour préciser tel ou tel point précis (attention : pas de  </a:t>
            </a:r>
          </a:p>
          <a:p>
            <a:pPr algn="just">
              <a:lnSpc>
                <a:spcPct val="115000"/>
              </a:lnSpc>
              <a:spcAft>
                <a:spcPts val="1000"/>
              </a:spcAft>
              <a:defRPr/>
            </a:pPr>
            <a:r>
              <a:rPr lang="fr-FR" sz="2200" dirty="0">
                <a:solidFill>
                  <a:srgbClr val="002060"/>
                </a:solidFill>
                <a:latin typeface="Tunga" panose="020B0502040204020203" pitchFamily="34" charset="0"/>
                <a:ea typeface="Calibri"/>
                <a:cs typeface="Tunga" panose="020B0502040204020203" pitchFamily="34" charset="0"/>
              </a:rPr>
              <a:t>    questions orientées, dirigées, pas de jugement de valeur. Il ne s’agit pas de    </a:t>
            </a:r>
          </a:p>
          <a:p>
            <a:pPr algn="just">
              <a:lnSpc>
                <a:spcPct val="115000"/>
              </a:lnSpc>
              <a:spcAft>
                <a:spcPts val="1000"/>
              </a:spcAft>
              <a:defRPr/>
            </a:pPr>
            <a:r>
              <a:rPr lang="fr-FR" sz="2200" dirty="0">
                <a:solidFill>
                  <a:srgbClr val="002060"/>
                </a:solidFill>
                <a:latin typeface="Tunga" panose="020B0502040204020203" pitchFamily="34" charset="0"/>
                <a:ea typeface="Calibri"/>
                <a:cs typeface="Tunga" panose="020B0502040204020203" pitchFamily="34" charset="0"/>
              </a:rPr>
              <a:t>    faire subir au salarié un interrogatoire). </a:t>
            </a:r>
            <a:r>
              <a:rPr lang="fr-FR" sz="2200" dirty="0" smtClean="0">
                <a:solidFill>
                  <a:srgbClr val="002060"/>
                </a:solidFill>
                <a:latin typeface="Tunga" panose="020B0502040204020203" pitchFamily="34" charset="0"/>
                <a:ea typeface="Calibri"/>
                <a:cs typeface="Tunga" panose="020B0502040204020203" pitchFamily="34" charset="0"/>
              </a:rPr>
              <a:t>Je reste </a:t>
            </a:r>
            <a:r>
              <a:rPr lang="fr-FR" sz="2200" dirty="0">
                <a:solidFill>
                  <a:srgbClr val="002060"/>
                </a:solidFill>
                <a:latin typeface="Tunga" panose="020B0502040204020203" pitchFamily="34" charset="0"/>
                <a:ea typeface="Calibri"/>
                <a:cs typeface="Tunga" panose="020B0502040204020203" pitchFamily="34" charset="0"/>
              </a:rPr>
              <a:t>objectif et factuel en évitant </a:t>
            </a:r>
          </a:p>
          <a:p>
            <a:pPr algn="just">
              <a:lnSpc>
                <a:spcPct val="115000"/>
              </a:lnSpc>
              <a:spcAft>
                <a:spcPts val="1000"/>
              </a:spcAft>
              <a:defRPr/>
            </a:pPr>
            <a:r>
              <a:rPr lang="fr-FR" sz="2200" dirty="0">
                <a:solidFill>
                  <a:srgbClr val="002060"/>
                </a:solidFill>
                <a:latin typeface="Tunga" panose="020B0502040204020203" pitchFamily="34" charset="0"/>
                <a:ea typeface="Calibri"/>
                <a:cs typeface="Tunga" panose="020B0502040204020203" pitchFamily="34" charset="0"/>
              </a:rPr>
              <a:t>    tout  propos vexatoires. </a:t>
            </a:r>
            <a:r>
              <a:rPr lang="fr-FR" sz="2200" dirty="0" smtClean="0">
                <a:solidFill>
                  <a:srgbClr val="002060"/>
                </a:solidFill>
                <a:latin typeface="Tunga" panose="020B0502040204020203" pitchFamily="34" charset="0"/>
                <a:ea typeface="Calibri"/>
                <a:cs typeface="Tunga" panose="020B0502040204020203" pitchFamily="34" charset="0"/>
              </a:rPr>
              <a:t>Je suis précis  </a:t>
            </a:r>
            <a:r>
              <a:rPr lang="fr-FR" sz="2200" dirty="0">
                <a:solidFill>
                  <a:srgbClr val="002060"/>
                </a:solidFill>
                <a:latin typeface="Tunga" panose="020B0502040204020203" pitchFamily="34" charset="0"/>
                <a:ea typeface="Calibri"/>
                <a:cs typeface="Tunga" panose="020B0502040204020203" pitchFamily="34" charset="0"/>
              </a:rPr>
              <a:t>en décrivant  les faits le plus </a:t>
            </a:r>
          </a:p>
          <a:p>
            <a:pPr algn="just">
              <a:lnSpc>
                <a:spcPct val="115000"/>
              </a:lnSpc>
              <a:spcAft>
                <a:spcPts val="1000"/>
              </a:spcAft>
              <a:defRPr/>
            </a:pPr>
            <a:r>
              <a:rPr lang="fr-FR" sz="2200" dirty="0">
                <a:solidFill>
                  <a:srgbClr val="002060"/>
                </a:solidFill>
                <a:latin typeface="Tunga" panose="020B0502040204020203" pitchFamily="34" charset="0"/>
                <a:ea typeface="Calibri"/>
                <a:cs typeface="Tunga" panose="020B0502040204020203" pitchFamily="34" charset="0"/>
              </a:rPr>
              <a:t>    précisément possible, en citant les propos </a:t>
            </a:r>
            <a:r>
              <a:rPr lang="fr-FR" sz="2200" dirty="0" smtClean="0">
                <a:solidFill>
                  <a:srgbClr val="002060"/>
                </a:solidFill>
                <a:latin typeface="Tunga" panose="020B0502040204020203" pitchFamily="34" charset="0"/>
                <a:ea typeface="Calibri"/>
                <a:cs typeface="Tunga" panose="020B0502040204020203" pitchFamily="34" charset="0"/>
              </a:rPr>
              <a:t>tenus et les </a:t>
            </a:r>
            <a:r>
              <a:rPr lang="fr-FR" sz="2200" dirty="0">
                <a:solidFill>
                  <a:srgbClr val="002060"/>
                </a:solidFill>
                <a:latin typeface="Tunga" panose="020B0502040204020203" pitchFamily="34" charset="0"/>
                <a:ea typeface="Calibri"/>
                <a:cs typeface="Tunga" panose="020B0502040204020203" pitchFamily="34" charset="0"/>
              </a:rPr>
              <a:t>injures </a:t>
            </a:r>
            <a:r>
              <a:rPr lang="fr-FR" sz="2200" dirty="0" smtClean="0">
                <a:solidFill>
                  <a:srgbClr val="002060"/>
                </a:solidFill>
                <a:latin typeface="Tunga" panose="020B0502040204020203" pitchFamily="34" charset="0"/>
                <a:ea typeface="Calibri"/>
                <a:cs typeface="Tunga" panose="020B0502040204020203" pitchFamily="34" charset="0"/>
              </a:rPr>
              <a:t>éventuelles entre </a:t>
            </a:r>
          </a:p>
          <a:p>
            <a:pPr algn="just">
              <a:lnSpc>
                <a:spcPct val="115000"/>
              </a:lnSpc>
              <a:spcAft>
                <a:spcPts val="1000"/>
              </a:spcAft>
              <a:defRPr/>
            </a:pPr>
            <a:r>
              <a:rPr lang="fr-FR" sz="2200" dirty="0" smtClean="0">
                <a:solidFill>
                  <a:srgbClr val="002060"/>
                </a:solidFill>
                <a:latin typeface="Tunga" panose="020B0502040204020203" pitchFamily="34" charset="0"/>
                <a:ea typeface="Calibri"/>
                <a:cs typeface="Tunga" panose="020B0502040204020203" pitchFamily="34" charset="0"/>
              </a:rPr>
              <a:t>    guillemets, </a:t>
            </a:r>
          </a:p>
          <a:p>
            <a:pPr marL="285750" indent="-285750" algn="just">
              <a:lnSpc>
                <a:spcPct val="115000"/>
              </a:lnSpc>
              <a:spcAft>
                <a:spcPts val="1000"/>
              </a:spcAft>
              <a:buFontTx/>
              <a:buChar char="-"/>
              <a:defRPr/>
            </a:pPr>
            <a:r>
              <a:rPr lang="fr-FR" sz="2200" dirty="0" smtClean="0">
                <a:solidFill>
                  <a:srgbClr val="002060"/>
                </a:solidFill>
                <a:latin typeface="Tunga" panose="020B0502040204020203" pitchFamily="34" charset="0"/>
                <a:ea typeface="Calibri"/>
                <a:cs typeface="Tunga" panose="020B0502040204020203" pitchFamily="34" charset="0"/>
              </a:rPr>
              <a:t>Je demande au collaborateur s’il a quelque chose à ajouter, à préciser. </a:t>
            </a:r>
          </a:p>
          <a:p>
            <a:pPr marL="285750" indent="-285750" algn="just">
              <a:lnSpc>
                <a:spcPct val="115000"/>
              </a:lnSpc>
              <a:spcAft>
                <a:spcPts val="1000"/>
              </a:spcAft>
              <a:buFontTx/>
              <a:buChar char="-"/>
              <a:defRPr/>
            </a:pPr>
            <a:r>
              <a:rPr lang="fr-FR" sz="2200" dirty="0" smtClean="0">
                <a:solidFill>
                  <a:srgbClr val="002060"/>
                </a:solidFill>
                <a:latin typeface="Tunga" panose="020B0502040204020203" pitchFamily="34" charset="0"/>
                <a:ea typeface="Calibri"/>
                <a:cs typeface="Tunga" panose="020B0502040204020203" pitchFamily="34" charset="0"/>
              </a:rPr>
              <a:t>J’indique </a:t>
            </a:r>
            <a:r>
              <a:rPr lang="fr-FR" sz="2200" dirty="0">
                <a:solidFill>
                  <a:srgbClr val="002060"/>
                </a:solidFill>
                <a:latin typeface="Tunga" panose="020B0502040204020203" pitchFamily="34" charset="0"/>
                <a:ea typeface="Calibri"/>
                <a:cs typeface="Tunga" panose="020B0502040204020203" pitchFamily="34" charset="0"/>
              </a:rPr>
              <a:t>au collaborateur que j’ai entendu ses explications et qu’il sera informé prochainement de la suite qui sera donnée. </a:t>
            </a:r>
            <a:r>
              <a:rPr lang="fr-FR" sz="2200" u="sng" dirty="0" smtClean="0">
                <a:solidFill>
                  <a:srgbClr val="002060"/>
                </a:solidFill>
                <a:latin typeface="Tunga" panose="020B0502040204020203" pitchFamily="34" charset="0"/>
                <a:ea typeface="Calibri"/>
                <a:cs typeface="Tunga" panose="020B0502040204020203" pitchFamily="34" charset="0"/>
              </a:rPr>
              <a:t>Je ne m’engage pas sur </a:t>
            </a:r>
            <a:r>
              <a:rPr lang="fr-FR" sz="2200" u="sng" dirty="0">
                <a:solidFill>
                  <a:srgbClr val="002060"/>
                </a:solidFill>
                <a:latin typeface="Tunga" panose="020B0502040204020203" pitchFamily="34" charset="0"/>
                <a:ea typeface="Calibri"/>
                <a:cs typeface="Tunga" panose="020B0502040204020203" pitchFamily="34" charset="0"/>
              </a:rPr>
              <a:t>un niveau de sanction</a:t>
            </a:r>
            <a:r>
              <a:rPr lang="fr-FR" sz="2200" dirty="0">
                <a:solidFill>
                  <a:srgbClr val="002060"/>
                </a:solidFill>
                <a:latin typeface="Tunga" panose="020B0502040204020203" pitchFamily="34" charset="0"/>
                <a:ea typeface="Calibri"/>
                <a:cs typeface="Tunga" panose="020B0502040204020203" pitchFamily="34" charset="0"/>
              </a:rPr>
              <a:t>. </a:t>
            </a:r>
            <a:r>
              <a:rPr lang="fr-FR" sz="2200" dirty="0" smtClean="0">
                <a:solidFill>
                  <a:srgbClr val="002060"/>
                </a:solidFill>
                <a:latin typeface="Tunga" panose="020B0502040204020203" pitchFamily="34" charset="0"/>
                <a:ea typeface="Calibri"/>
                <a:cs typeface="Tunga" panose="020B0502040204020203" pitchFamily="34" charset="0"/>
              </a:rPr>
              <a:t>Contacter </a:t>
            </a:r>
            <a:r>
              <a:rPr lang="fr-FR" sz="2200" dirty="0">
                <a:solidFill>
                  <a:srgbClr val="002060"/>
                </a:solidFill>
                <a:latin typeface="Tunga" panose="020B0502040204020203" pitchFamily="34" charset="0"/>
                <a:ea typeface="Calibri"/>
                <a:cs typeface="Tunga" panose="020B0502040204020203" pitchFamily="34" charset="0"/>
              </a:rPr>
              <a:t>le service RH pour prendre conseil.</a:t>
            </a:r>
          </a:p>
          <a:p>
            <a:pPr marL="285750" indent="-285750" algn="just">
              <a:lnSpc>
                <a:spcPct val="115000"/>
              </a:lnSpc>
              <a:spcAft>
                <a:spcPts val="1000"/>
              </a:spcAft>
              <a:buFontTx/>
              <a:buChar char="-"/>
              <a:defRPr/>
            </a:pPr>
            <a:endParaRPr lang="fr-FR" sz="2000" dirty="0">
              <a:latin typeface="Calibri"/>
              <a:ea typeface="Calibri"/>
              <a:cs typeface="Times New Roman"/>
            </a:endParaRPr>
          </a:p>
        </p:txBody>
      </p:sp>
      <p:sp>
        <p:nvSpPr>
          <p:cNvPr id="2" name="Espace réservé du numéro de diapositive 1"/>
          <p:cNvSpPr>
            <a:spLocks noGrp="1"/>
          </p:cNvSpPr>
          <p:nvPr>
            <p:ph type="sldNum" sz="quarter" idx="12"/>
          </p:nvPr>
        </p:nvSpPr>
        <p:spPr/>
        <p:txBody>
          <a:bodyPr/>
          <a:lstStyle/>
          <a:p>
            <a:pPr>
              <a:defRPr/>
            </a:pPr>
            <a:fld id="{3C618B29-B5D0-4EB9-A54D-E8FBC92144CA}" type="slidenum">
              <a:rPr lang="fr-FR" smtClean="0"/>
              <a:pPr>
                <a:defRPr/>
              </a:pPr>
              <a:t>15</a:t>
            </a:fld>
            <a:endParaRPr lang="fr-FR"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0"/>
            <a:ext cx="1080120" cy="986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u numéro de diapositive 1"/>
          <p:cNvSpPr txBox="1">
            <a:spLocks noGrp="1"/>
          </p:cNvSpPr>
          <p:nvPr/>
        </p:nvSpPr>
        <p:spPr bwMode="auto">
          <a:xfrm>
            <a:off x="323850" y="6232525"/>
            <a:ext cx="431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just" eaLnBrk="0" hangingPunct="0">
              <a:lnSpc>
                <a:spcPct val="150000"/>
              </a:lnSpc>
              <a:spcBef>
                <a:spcPts val="600"/>
              </a:spcBef>
              <a:spcAft>
                <a:spcPts val="600"/>
              </a:spcAft>
              <a:buFont typeface="Arial" pitchFamily="34" charset="0"/>
              <a:defRPr sz="1400">
                <a:solidFill>
                  <a:srgbClr val="707173"/>
                </a:solidFill>
                <a:latin typeface="Verdana" pitchFamily="34" charset="0"/>
                <a:ea typeface="ＭＳ Ｐゴシック" pitchFamily="34" charset="-128"/>
                <a:cs typeface="Verdana" pitchFamily="34" charset="0"/>
              </a:defRPr>
            </a:lvl1pPr>
            <a:lvl2pPr marL="742950" indent="-285750" algn="just" eaLnBrk="0"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2pPr>
            <a:lvl3pPr marL="1143000" indent="-228600" algn="just" eaLnBrk="0"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3pPr>
            <a:lvl4pPr marL="1600200" indent="-228600" algn="just" eaLnBrk="0"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4pPr>
            <a:lvl5pPr marL="2057400" indent="-228600" algn="just" eaLnBrk="0"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5pPr>
            <a:lvl6pPr marL="2514600" indent="-228600" algn="just" eaLnBrk="0" fontAlgn="base"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6pPr>
            <a:lvl7pPr marL="2971800" indent="-228600" algn="just" eaLnBrk="0" fontAlgn="base"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7pPr>
            <a:lvl8pPr marL="3429000" indent="-228600" algn="just" eaLnBrk="0" fontAlgn="base"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8pPr>
            <a:lvl9pPr marL="3886200" indent="-228600" algn="just" eaLnBrk="0" fontAlgn="base"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9pPr>
          </a:lstStyle>
          <a:p>
            <a:pPr algn="l" eaLnBrk="1" hangingPunct="1">
              <a:lnSpc>
                <a:spcPct val="100000"/>
              </a:lnSpc>
              <a:spcBef>
                <a:spcPct val="0"/>
              </a:spcBef>
              <a:spcAft>
                <a:spcPct val="0"/>
              </a:spcAft>
              <a:buFontTx/>
              <a:buNone/>
            </a:pPr>
            <a:endParaRPr lang="fr-FR" altLang="fr-FR" sz="1000" dirty="0">
              <a:cs typeface="Arial" pitchFamily="34" charset="0"/>
            </a:endParaRPr>
          </a:p>
        </p:txBody>
      </p:sp>
      <p:sp>
        <p:nvSpPr>
          <p:cNvPr id="3" name="Rectangle 2"/>
          <p:cNvSpPr/>
          <p:nvPr/>
        </p:nvSpPr>
        <p:spPr>
          <a:xfrm>
            <a:off x="3419475" y="115888"/>
            <a:ext cx="5076825" cy="461665"/>
          </a:xfrm>
          <a:prstGeom prst="rect">
            <a:avLst/>
          </a:prstGeom>
        </p:spPr>
        <p:txBody>
          <a:bodyPr>
            <a:spAutoFit/>
          </a:bodyPr>
          <a:lstStyle/>
          <a:p>
            <a:pPr algn="r">
              <a:defRPr/>
            </a:pPr>
            <a:r>
              <a:rPr lang="fr-FR" sz="2400" b="1" u="sng" kern="0" dirty="0">
                <a:solidFill>
                  <a:srgbClr val="002060"/>
                </a:solidFill>
                <a:latin typeface="Tunga" panose="020B0502040204020203" pitchFamily="34" charset="0"/>
                <a:ea typeface="ＭＳ Ｐゴシック"/>
                <a:cs typeface="Tunga" panose="020B0502040204020203" pitchFamily="34" charset="0"/>
              </a:rPr>
              <a:t>Rédaction du rapport managérial</a:t>
            </a:r>
            <a:endParaRPr lang="fr-FR" sz="2400" dirty="0">
              <a:solidFill>
                <a:srgbClr val="002060"/>
              </a:solidFill>
            </a:endParaRPr>
          </a:p>
        </p:txBody>
      </p:sp>
      <p:sp>
        <p:nvSpPr>
          <p:cNvPr id="4" name="Rectangle 3"/>
          <p:cNvSpPr/>
          <p:nvPr/>
        </p:nvSpPr>
        <p:spPr>
          <a:xfrm>
            <a:off x="185738" y="1700213"/>
            <a:ext cx="8586787" cy="4047262"/>
          </a:xfrm>
          <a:prstGeom prst="rect">
            <a:avLst/>
          </a:prstGeom>
        </p:spPr>
        <p:txBody>
          <a:bodyPr>
            <a:spAutoFit/>
          </a:bodyPr>
          <a:lstStyle/>
          <a:p>
            <a:pPr marL="342900" indent="-342900" algn="just">
              <a:lnSpc>
                <a:spcPct val="115000"/>
              </a:lnSpc>
              <a:spcAft>
                <a:spcPts val="1000"/>
              </a:spcAft>
              <a:buFontTx/>
              <a:buChar char="-"/>
              <a:defRPr/>
            </a:pPr>
            <a:r>
              <a:rPr lang="fr-FR" sz="2000" dirty="0">
                <a:solidFill>
                  <a:srgbClr val="002060"/>
                </a:solidFill>
                <a:latin typeface="Tunga" panose="020B0502040204020203" pitchFamily="34" charset="0"/>
                <a:ea typeface="Calibri"/>
                <a:cs typeface="Tunga" panose="020B0502040204020203" pitchFamily="34" charset="0"/>
              </a:rPr>
              <a:t>Le rapport doit être rédigé </a:t>
            </a:r>
            <a:r>
              <a:rPr lang="fr-FR" sz="2000" dirty="0" smtClean="0">
                <a:solidFill>
                  <a:srgbClr val="FF0000"/>
                </a:solidFill>
                <a:latin typeface="Tunga" panose="020B0502040204020203" pitchFamily="34" charset="0"/>
                <a:ea typeface="Calibri"/>
                <a:cs typeface="Tunga" panose="020B0502040204020203" pitchFamily="34" charset="0"/>
              </a:rPr>
              <a:t>sous forme de compte rendu </a:t>
            </a:r>
            <a:r>
              <a:rPr lang="fr-FR" sz="2000" dirty="0" smtClean="0">
                <a:solidFill>
                  <a:srgbClr val="002060"/>
                </a:solidFill>
                <a:latin typeface="Tunga" panose="020B0502040204020203" pitchFamily="34" charset="0"/>
                <a:ea typeface="Calibri"/>
                <a:cs typeface="Tunga" panose="020B0502040204020203" pitchFamily="34" charset="0"/>
              </a:rPr>
              <a:t>sur </a:t>
            </a:r>
            <a:r>
              <a:rPr lang="fr-FR" sz="2000" dirty="0">
                <a:solidFill>
                  <a:srgbClr val="002060"/>
                </a:solidFill>
                <a:latin typeface="Tunga" panose="020B0502040204020203" pitchFamily="34" charset="0"/>
                <a:ea typeface="Calibri"/>
                <a:cs typeface="Tunga" panose="020B0502040204020203" pitchFamily="34" charset="0"/>
              </a:rPr>
              <a:t>papier à en-tête de La Poste, rédigé sur ordinateur, daté et signé (Éviter les rapports par </a:t>
            </a:r>
            <a:r>
              <a:rPr lang="fr-FR" sz="2000" dirty="0" smtClean="0">
                <a:solidFill>
                  <a:srgbClr val="002060"/>
                </a:solidFill>
                <a:latin typeface="Tunga" panose="020B0502040204020203" pitchFamily="34" charset="0"/>
                <a:ea typeface="Calibri"/>
                <a:cs typeface="Tunga" panose="020B0502040204020203" pitchFamily="34" charset="0"/>
              </a:rPr>
              <a:t>mail </a:t>
            </a:r>
            <a:r>
              <a:rPr lang="fr-FR" sz="2000" dirty="0" smtClean="0">
                <a:solidFill>
                  <a:srgbClr val="FF0000"/>
                </a:solidFill>
                <a:latin typeface="Tunga" panose="020B0502040204020203" pitchFamily="34" charset="0"/>
                <a:ea typeface="Calibri"/>
                <a:cs typeface="Tunga" panose="020B0502040204020203" pitchFamily="34" charset="0"/>
              </a:rPr>
              <a:t>ils sont cependant acceptés</a:t>
            </a:r>
            <a:r>
              <a:rPr lang="fr-FR" sz="2000" dirty="0" smtClean="0">
                <a:solidFill>
                  <a:srgbClr val="002060"/>
                </a:solidFill>
                <a:latin typeface="Tunga" panose="020B0502040204020203" pitchFamily="34" charset="0"/>
                <a:ea typeface="Calibri"/>
                <a:cs typeface="Tunga" panose="020B0502040204020203" pitchFamily="34" charset="0"/>
              </a:rPr>
              <a:t>)</a:t>
            </a:r>
            <a:endParaRPr lang="fr-FR" sz="2000" dirty="0">
              <a:solidFill>
                <a:srgbClr val="002060"/>
              </a:solidFill>
              <a:latin typeface="Tunga" panose="020B0502040204020203" pitchFamily="34" charset="0"/>
              <a:ea typeface="Calibri"/>
              <a:cs typeface="Tunga" panose="020B0502040204020203" pitchFamily="34" charset="0"/>
            </a:endParaRPr>
          </a:p>
          <a:p>
            <a:pPr marL="342900" indent="-342900" algn="just">
              <a:lnSpc>
                <a:spcPct val="115000"/>
              </a:lnSpc>
              <a:spcAft>
                <a:spcPts val="1000"/>
              </a:spcAft>
              <a:buFontTx/>
              <a:buChar char="-"/>
              <a:defRPr/>
            </a:pPr>
            <a:r>
              <a:rPr lang="fr-FR" sz="2000" dirty="0">
                <a:solidFill>
                  <a:srgbClr val="002060"/>
                </a:solidFill>
                <a:latin typeface="Tunga" panose="020B0502040204020203" pitchFamily="34" charset="0"/>
                <a:ea typeface="Calibri"/>
                <a:cs typeface="Tunga" panose="020B0502040204020203" pitchFamily="34" charset="0"/>
              </a:rPr>
              <a:t>Il faut être objectif et précis dans la </a:t>
            </a:r>
            <a:r>
              <a:rPr lang="fr-FR" sz="2000" dirty="0" smtClean="0">
                <a:solidFill>
                  <a:srgbClr val="002060"/>
                </a:solidFill>
                <a:latin typeface="Tunga" panose="020B0502040204020203" pitchFamily="34" charset="0"/>
                <a:ea typeface="Calibri"/>
                <a:cs typeface="Tunga" panose="020B0502040204020203" pitchFamily="34" charset="0"/>
              </a:rPr>
              <a:t>rédaction</a:t>
            </a:r>
          </a:p>
          <a:p>
            <a:pPr marL="342900" indent="-342900" algn="just">
              <a:lnSpc>
                <a:spcPct val="115000"/>
              </a:lnSpc>
              <a:spcAft>
                <a:spcPts val="1000"/>
              </a:spcAft>
              <a:buFontTx/>
              <a:buChar char="-"/>
              <a:defRPr/>
            </a:pPr>
            <a:r>
              <a:rPr lang="fr-FR" sz="2000" dirty="0" smtClean="0">
                <a:solidFill>
                  <a:srgbClr val="002060"/>
                </a:solidFill>
                <a:latin typeface="Tunga" panose="020B0502040204020203" pitchFamily="34" charset="0"/>
                <a:ea typeface="Calibri"/>
                <a:cs typeface="Tunga" panose="020B0502040204020203" pitchFamily="34" charset="0"/>
              </a:rPr>
              <a:t>Je ne rédige pas devant le collaborateur </a:t>
            </a:r>
            <a:endParaRPr lang="fr-FR" sz="2000" dirty="0">
              <a:solidFill>
                <a:srgbClr val="002060"/>
              </a:solidFill>
              <a:latin typeface="Tunga" panose="020B0502040204020203" pitchFamily="34" charset="0"/>
              <a:ea typeface="Calibri"/>
              <a:cs typeface="Tunga" panose="020B0502040204020203" pitchFamily="34" charset="0"/>
            </a:endParaRPr>
          </a:p>
          <a:p>
            <a:pPr marL="342900" indent="-342900" algn="just">
              <a:lnSpc>
                <a:spcPct val="115000"/>
              </a:lnSpc>
              <a:spcAft>
                <a:spcPts val="1000"/>
              </a:spcAft>
              <a:buFontTx/>
              <a:buChar char="-"/>
              <a:defRPr/>
            </a:pPr>
            <a:r>
              <a:rPr lang="fr-FR" sz="2000" dirty="0">
                <a:solidFill>
                  <a:srgbClr val="002060"/>
                </a:solidFill>
                <a:latin typeface="Tunga" panose="020B0502040204020203" pitchFamily="34" charset="0"/>
                <a:ea typeface="Calibri"/>
                <a:cs typeface="Tunga" panose="020B0502040204020203" pitchFamily="34" charset="0"/>
              </a:rPr>
              <a:t>Je ne fais en aucun cas </a:t>
            </a:r>
            <a:r>
              <a:rPr lang="fr-FR" sz="2000" dirty="0" smtClean="0">
                <a:solidFill>
                  <a:srgbClr val="002060"/>
                </a:solidFill>
                <a:latin typeface="Tunga" panose="020B0502040204020203" pitchFamily="34" charset="0"/>
                <a:ea typeface="Calibri"/>
                <a:cs typeface="Tunga" panose="020B0502040204020203" pitchFamily="34" charset="0"/>
              </a:rPr>
              <a:t>signer </a:t>
            </a:r>
            <a:r>
              <a:rPr lang="fr-FR" sz="2000" dirty="0">
                <a:solidFill>
                  <a:srgbClr val="002060"/>
                </a:solidFill>
                <a:latin typeface="Tunga" panose="020B0502040204020203" pitchFamily="34" charset="0"/>
                <a:ea typeface="Calibri"/>
                <a:cs typeface="Tunga" panose="020B0502040204020203" pitchFamily="34" charset="0"/>
              </a:rPr>
              <a:t>le collaborateur</a:t>
            </a:r>
          </a:p>
          <a:p>
            <a:pPr marL="342900" indent="-342900" algn="just">
              <a:lnSpc>
                <a:spcPct val="115000"/>
              </a:lnSpc>
              <a:spcAft>
                <a:spcPts val="1000"/>
              </a:spcAft>
              <a:buFontTx/>
              <a:buChar char="-"/>
              <a:defRPr/>
            </a:pPr>
            <a:r>
              <a:rPr lang="fr-FR" sz="2000" dirty="0">
                <a:solidFill>
                  <a:srgbClr val="002060"/>
                </a:solidFill>
                <a:latin typeface="Tunga" panose="020B0502040204020203" pitchFamily="34" charset="0"/>
                <a:ea typeface="Calibri"/>
                <a:cs typeface="Tunga" panose="020B0502040204020203" pitchFamily="34" charset="0"/>
              </a:rPr>
              <a:t>Je ne remets aucun exemplaire au collaborateur</a:t>
            </a:r>
          </a:p>
          <a:p>
            <a:pPr algn="just">
              <a:lnSpc>
                <a:spcPct val="115000"/>
              </a:lnSpc>
              <a:spcAft>
                <a:spcPts val="1000"/>
              </a:spcAft>
              <a:defRPr/>
            </a:pPr>
            <a:endParaRPr lang="fr-FR" sz="2000" dirty="0">
              <a:solidFill>
                <a:schemeClr val="accent6">
                  <a:lumMod val="50000"/>
                </a:schemeClr>
              </a:solidFill>
              <a:latin typeface="Tunga" panose="020B0502040204020203" pitchFamily="34" charset="0"/>
              <a:ea typeface="Calibri"/>
              <a:cs typeface="Tunga" panose="020B0502040204020203" pitchFamily="34" charset="0"/>
            </a:endParaRPr>
          </a:p>
          <a:p>
            <a:pPr marL="285750" indent="-285750" algn="just">
              <a:lnSpc>
                <a:spcPct val="115000"/>
              </a:lnSpc>
              <a:spcAft>
                <a:spcPts val="1000"/>
              </a:spcAft>
              <a:buFontTx/>
              <a:buChar char="-"/>
              <a:defRPr/>
            </a:pPr>
            <a:endParaRPr lang="fr-FR" sz="2000" dirty="0">
              <a:latin typeface="Calibri"/>
              <a:ea typeface="Calibri"/>
              <a:cs typeface="Times New Roman"/>
            </a:endParaRPr>
          </a:p>
        </p:txBody>
      </p:sp>
      <p:pic>
        <p:nvPicPr>
          <p:cNvPr id="21509" name="Picture 2" descr="C:\Program Files\Microsoft Office\MEDIA\CAGCAT10\j0292020.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8363" y="3349625"/>
            <a:ext cx="1868487" cy="177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ce réservé du numéro de diapositive 1"/>
          <p:cNvSpPr>
            <a:spLocks noGrp="1"/>
          </p:cNvSpPr>
          <p:nvPr>
            <p:ph type="sldNum" sz="quarter" idx="12"/>
          </p:nvPr>
        </p:nvSpPr>
        <p:spPr/>
        <p:txBody>
          <a:bodyPr/>
          <a:lstStyle/>
          <a:p>
            <a:pPr>
              <a:defRPr/>
            </a:pPr>
            <a:fld id="{3C618B29-B5D0-4EB9-A54D-E8FBC92144CA}" type="slidenum">
              <a:rPr lang="fr-FR" smtClean="0"/>
              <a:pPr>
                <a:defRPr/>
              </a:pPr>
              <a:t>16</a:t>
            </a:fld>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19475" y="115888"/>
            <a:ext cx="5076825" cy="461665"/>
          </a:xfrm>
          <a:prstGeom prst="rect">
            <a:avLst/>
          </a:prstGeom>
        </p:spPr>
        <p:txBody>
          <a:bodyPr>
            <a:spAutoFit/>
          </a:bodyPr>
          <a:lstStyle/>
          <a:p>
            <a:pPr algn="r">
              <a:defRPr/>
            </a:pPr>
            <a:r>
              <a:rPr lang="fr-FR" sz="2400" b="1" u="heavy" kern="0" dirty="0">
                <a:solidFill>
                  <a:srgbClr val="002060"/>
                </a:solidFill>
                <a:latin typeface="Tunga" panose="020B0502040204020203" pitchFamily="34" charset="0"/>
                <a:ea typeface="ＭＳ Ｐゴシック"/>
                <a:cs typeface="Tunga" panose="020B0502040204020203" pitchFamily="34" charset="0"/>
              </a:rPr>
              <a:t>Rédaction du rapport managérial</a:t>
            </a:r>
            <a:endParaRPr lang="fr-FR" sz="2400" u="heavy" dirty="0">
              <a:solidFill>
                <a:srgbClr val="002060"/>
              </a:solidFill>
            </a:endParaRPr>
          </a:p>
        </p:txBody>
      </p:sp>
      <p:sp>
        <p:nvSpPr>
          <p:cNvPr id="4" name="Rectangle 3"/>
          <p:cNvSpPr/>
          <p:nvPr/>
        </p:nvSpPr>
        <p:spPr>
          <a:xfrm>
            <a:off x="123188" y="577553"/>
            <a:ext cx="8769584" cy="6427401"/>
          </a:xfrm>
          <a:prstGeom prst="rect">
            <a:avLst/>
          </a:prstGeom>
        </p:spPr>
        <p:txBody>
          <a:bodyPr wrap="square">
            <a:spAutoFit/>
          </a:bodyPr>
          <a:lstStyle/>
          <a:p>
            <a:pPr algn="just">
              <a:lnSpc>
                <a:spcPct val="115000"/>
              </a:lnSpc>
              <a:spcAft>
                <a:spcPts val="1000"/>
              </a:spcAft>
              <a:defRPr/>
            </a:pPr>
            <a:r>
              <a:rPr lang="fr-FR" sz="2000" b="1" dirty="0">
                <a:solidFill>
                  <a:srgbClr val="002060"/>
                </a:solidFill>
                <a:latin typeface="Tunga" panose="020B0502040204020203" pitchFamily="34" charset="0"/>
                <a:ea typeface="Calibri"/>
                <a:cs typeface="Tunga" panose="020B0502040204020203" pitchFamily="34" charset="0"/>
              </a:rPr>
              <a:t>1 –</a:t>
            </a:r>
            <a:r>
              <a:rPr lang="fr-FR" sz="2000" dirty="0">
                <a:solidFill>
                  <a:srgbClr val="002060"/>
                </a:solidFill>
                <a:latin typeface="Tunga" panose="020B0502040204020203" pitchFamily="34" charset="0"/>
                <a:ea typeface="Calibri"/>
                <a:cs typeface="Tunga" panose="020B0502040204020203" pitchFamily="34" charset="0"/>
              </a:rPr>
              <a:t> </a:t>
            </a:r>
            <a:r>
              <a:rPr lang="fr-FR" sz="2000" b="1" dirty="0">
                <a:solidFill>
                  <a:srgbClr val="002060"/>
                </a:solidFill>
                <a:latin typeface="Tunga" panose="020B0502040204020203" pitchFamily="34" charset="0"/>
                <a:ea typeface="Calibri"/>
                <a:cs typeface="Tunga" panose="020B0502040204020203" pitchFamily="34" charset="0"/>
              </a:rPr>
              <a:t>Présentation </a:t>
            </a:r>
          </a:p>
          <a:p>
            <a:pPr algn="just">
              <a:lnSpc>
                <a:spcPct val="115000"/>
              </a:lnSpc>
              <a:spcAft>
                <a:spcPts val="1000"/>
              </a:spcAft>
              <a:defRPr/>
            </a:pPr>
            <a:r>
              <a:rPr lang="fr-FR" sz="2000" dirty="0">
                <a:solidFill>
                  <a:srgbClr val="002060"/>
                </a:solidFill>
                <a:latin typeface="Tunga" panose="020B0502040204020203" pitchFamily="34" charset="0"/>
                <a:ea typeface="Calibri"/>
                <a:cs typeface="Tunga" panose="020B0502040204020203" pitchFamily="34" charset="0"/>
              </a:rPr>
              <a:t>J’indique l’objet, le nom du rédacteur, le Secteur et la date </a:t>
            </a:r>
          </a:p>
          <a:p>
            <a:pPr algn="just">
              <a:lnSpc>
                <a:spcPct val="115000"/>
              </a:lnSpc>
              <a:spcAft>
                <a:spcPts val="1000"/>
              </a:spcAft>
              <a:defRPr/>
            </a:pPr>
            <a:r>
              <a:rPr lang="fr-FR" sz="2000" b="1" dirty="0">
                <a:solidFill>
                  <a:srgbClr val="002060"/>
                </a:solidFill>
                <a:latin typeface="Tunga" panose="020B0502040204020203" pitchFamily="34" charset="0"/>
                <a:ea typeface="Calibri"/>
                <a:cs typeface="Tunga" panose="020B0502040204020203" pitchFamily="34" charset="0"/>
              </a:rPr>
              <a:t>2 – </a:t>
            </a:r>
            <a:r>
              <a:rPr lang="fr-FR" sz="2000" b="1" dirty="0" smtClean="0">
                <a:solidFill>
                  <a:srgbClr val="002060"/>
                </a:solidFill>
                <a:latin typeface="Tunga" panose="020B0502040204020203" pitchFamily="34" charset="0"/>
                <a:ea typeface="Calibri"/>
                <a:cs typeface="Tunga" panose="020B0502040204020203" pitchFamily="34" charset="0"/>
              </a:rPr>
              <a:t>Plan</a:t>
            </a:r>
          </a:p>
          <a:p>
            <a:pPr algn="just">
              <a:lnSpc>
                <a:spcPct val="115000"/>
              </a:lnSpc>
              <a:spcAft>
                <a:spcPts val="1000"/>
              </a:spcAft>
              <a:defRPr/>
            </a:pPr>
            <a:r>
              <a:rPr lang="fr-FR" sz="2000" dirty="0" smtClean="0">
                <a:solidFill>
                  <a:srgbClr val="002060"/>
                </a:solidFill>
                <a:latin typeface="Tunga" panose="020B0502040204020203" pitchFamily="34" charset="0"/>
                <a:ea typeface="Calibri"/>
                <a:cs typeface="Tunga" panose="020B0502040204020203" pitchFamily="34" charset="0"/>
              </a:rPr>
              <a:t>Introduction </a:t>
            </a:r>
            <a:r>
              <a:rPr lang="fr-FR" sz="2000" dirty="0">
                <a:solidFill>
                  <a:srgbClr val="002060"/>
                </a:solidFill>
                <a:latin typeface="Tunga" panose="020B0502040204020203" pitchFamily="34" charset="0"/>
                <a:ea typeface="Calibri"/>
                <a:cs typeface="Tunga" panose="020B0502040204020203" pitchFamily="34" charset="0"/>
              </a:rPr>
              <a:t>: De quoi vais-je parler, pourquoi vais-je en parler</a:t>
            </a:r>
          </a:p>
          <a:p>
            <a:pPr algn="just">
              <a:lnSpc>
                <a:spcPct val="115000"/>
              </a:lnSpc>
              <a:spcAft>
                <a:spcPts val="1000"/>
              </a:spcAft>
              <a:defRPr/>
            </a:pPr>
            <a:r>
              <a:rPr lang="fr-FR" sz="2000" dirty="0">
                <a:solidFill>
                  <a:srgbClr val="002060"/>
                </a:solidFill>
                <a:latin typeface="Tunga" panose="020B0502040204020203" pitchFamily="34" charset="0"/>
                <a:ea typeface="Calibri"/>
                <a:cs typeface="Tunga" panose="020B0502040204020203" pitchFamily="34" charset="0"/>
              </a:rPr>
              <a:t>Développement : Rappel précis du contexte en citant les faits, le comportement, les propos </a:t>
            </a:r>
            <a:r>
              <a:rPr lang="fr-FR" sz="2000" dirty="0" smtClean="0">
                <a:solidFill>
                  <a:srgbClr val="002060"/>
                </a:solidFill>
                <a:latin typeface="Tunga" panose="020B0502040204020203" pitchFamily="34" charset="0"/>
                <a:ea typeface="Calibri"/>
                <a:cs typeface="Tunga" panose="020B0502040204020203" pitchFamily="34" charset="0"/>
              </a:rPr>
              <a:t>tenus</a:t>
            </a:r>
            <a:r>
              <a:rPr lang="fr-FR" sz="2000" dirty="0" smtClean="0">
                <a:solidFill>
                  <a:srgbClr val="FF0000"/>
                </a:solidFill>
                <a:latin typeface="Tunga" panose="020B0502040204020203" pitchFamily="34" charset="0"/>
                <a:ea typeface="Calibri"/>
                <a:cs typeface="Tunga" panose="020B0502040204020203" pitchFamily="34" charset="0"/>
              </a:rPr>
              <a:t> entre guillemets</a:t>
            </a:r>
            <a:r>
              <a:rPr lang="fr-FR" sz="2000" dirty="0" smtClean="0">
                <a:solidFill>
                  <a:srgbClr val="002060"/>
                </a:solidFill>
                <a:latin typeface="Tunga" panose="020B0502040204020203" pitchFamily="34" charset="0"/>
                <a:ea typeface="Calibri"/>
                <a:cs typeface="Tunga" panose="020B0502040204020203" pitchFamily="34" charset="0"/>
              </a:rPr>
              <a:t>, </a:t>
            </a:r>
            <a:r>
              <a:rPr lang="fr-FR" sz="2000" dirty="0">
                <a:solidFill>
                  <a:srgbClr val="002060"/>
                </a:solidFill>
                <a:latin typeface="Tunga" panose="020B0502040204020203" pitchFamily="34" charset="0"/>
                <a:ea typeface="Calibri"/>
                <a:cs typeface="Tunga" panose="020B0502040204020203" pitchFamily="34" charset="0"/>
              </a:rPr>
              <a:t>… Indiquer vos questions neutres et précises, indiquer les réponses, explications et observations de votre collaborateur, indiquer les rappels à la réglementation que vous aurez fait</a:t>
            </a:r>
            <a:r>
              <a:rPr lang="fr-FR" sz="2000" dirty="0" smtClean="0">
                <a:solidFill>
                  <a:srgbClr val="002060"/>
                </a:solidFill>
                <a:latin typeface="Tunga" panose="020B0502040204020203" pitchFamily="34" charset="0"/>
                <a:ea typeface="Calibri"/>
                <a:cs typeface="Tunga" panose="020B0502040204020203" pitchFamily="34" charset="0"/>
              </a:rPr>
              <a:t>,</a:t>
            </a:r>
            <a:r>
              <a:rPr lang="fr-FR" sz="2000" dirty="0" smtClean="0">
                <a:solidFill>
                  <a:srgbClr val="FF0000"/>
                </a:solidFill>
                <a:latin typeface="Tunga" panose="020B0502040204020203" pitchFamily="34" charset="0"/>
                <a:ea typeface="Calibri"/>
                <a:cs typeface="Tunga" panose="020B0502040204020203" pitchFamily="34" charset="0"/>
              </a:rPr>
              <a:t> les ETC réalisés</a:t>
            </a:r>
            <a:r>
              <a:rPr lang="fr-FR" sz="2000" dirty="0" smtClean="0">
                <a:solidFill>
                  <a:srgbClr val="002060"/>
                </a:solidFill>
                <a:latin typeface="Tunga" panose="020B0502040204020203" pitchFamily="34" charset="0"/>
                <a:ea typeface="Calibri"/>
                <a:cs typeface="Tunga" panose="020B0502040204020203" pitchFamily="34" charset="0"/>
              </a:rPr>
              <a:t> </a:t>
            </a:r>
            <a:r>
              <a:rPr lang="fr-FR" sz="2000" dirty="0">
                <a:solidFill>
                  <a:srgbClr val="002060"/>
                </a:solidFill>
                <a:latin typeface="Tunga" panose="020B0502040204020203" pitchFamily="34" charset="0"/>
                <a:ea typeface="Calibri"/>
                <a:cs typeface="Tunga" panose="020B0502040204020203" pitchFamily="34" charset="0"/>
              </a:rPr>
              <a:t>…</a:t>
            </a:r>
          </a:p>
          <a:p>
            <a:pPr algn="just">
              <a:lnSpc>
                <a:spcPct val="115000"/>
              </a:lnSpc>
              <a:spcAft>
                <a:spcPts val="1000"/>
              </a:spcAft>
              <a:defRPr/>
            </a:pPr>
            <a:r>
              <a:rPr lang="fr-FR" sz="2000" dirty="0">
                <a:solidFill>
                  <a:srgbClr val="002060"/>
                </a:solidFill>
                <a:latin typeface="Tunga" panose="020B0502040204020203" pitchFamily="34" charset="0"/>
                <a:ea typeface="Calibri"/>
                <a:cs typeface="Tunga" panose="020B0502040204020203" pitchFamily="34" charset="0"/>
              </a:rPr>
              <a:t>Conclusion : Indiquer si vous demandez une sanction disciplinaire au regard de la situation, indiquer les actions mises en œuvre comme contact de l’AS, du RH de proximité, du médecin du travail, indiquer le plan d’actions </a:t>
            </a:r>
            <a:r>
              <a:rPr lang="fr-FR" sz="2000" dirty="0" smtClean="0">
                <a:solidFill>
                  <a:srgbClr val="002060"/>
                </a:solidFill>
                <a:latin typeface="Tunga" panose="020B0502040204020203" pitchFamily="34" charset="0"/>
                <a:ea typeface="Calibri"/>
                <a:cs typeface="Tunga" panose="020B0502040204020203" pitchFamily="34" charset="0"/>
              </a:rPr>
              <a:t>retenu</a:t>
            </a:r>
            <a:endParaRPr lang="fr-FR" sz="2000" dirty="0">
              <a:solidFill>
                <a:srgbClr val="002060"/>
              </a:solidFill>
              <a:latin typeface="Tunga" panose="020B0502040204020203" pitchFamily="34" charset="0"/>
              <a:ea typeface="Calibri"/>
              <a:cs typeface="Tunga" panose="020B0502040204020203" pitchFamily="34" charset="0"/>
            </a:endParaRPr>
          </a:p>
          <a:p>
            <a:pPr algn="just">
              <a:lnSpc>
                <a:spcPct val="115000"/>
              </a:lnSpc>
              <a:spcAft>
                <a:spcPts val="1000"/>
              </a:spcAft>
              <a:defRPr/>
            </a:pPr>
            <a:r>
              <a:rPr lang="fr-FR" sz="2000" b="1" dirty="0">
                <a:solidFill>
                  <a:srgbClr val="002060"/>
                </a:solidFill>
                <a:latin typeface="Tunga" panose="020B0502040204020203" pitchFamily="34" charset="0"/>
                <a:ea typeface="Calibri"/>
                <a:cs typeface="Tunga" panose="020B0502040204020203" pitchFamily="34" charset="0"/>
              </a:rPr>
              <a:t>3 – Fin du rapport</a:t>
            </a:r>
          </a:p>
          <a:p>
            <a:pPr algn="just">
              <a:lnSpc>
                <a:spcPct val="115000"/>
              </a:lnSpc>
              <a:spcAft>
                <a:spcPts val="1000"/>
              </a:spcAft>
              <a:defRPr/>
            </a:pPr>
            <a:r>
              <a:rPr lang="fr-FR" sz="2000" dirty="0">
                <a:solidFill>
                  <a:srgbClr val="002060"/>
                </a:solidFill>
                <a:latin typeface="Tunga" panose="020B0502040204020203" pitchFamily="34" charset="0"/>
                <a:ea typeface="Calibri"/>
                <a:cs typeface="Tunga" panose="020B0502040204020203" pitchFamily="34" charset="0"/>
              </a:rPr>
              <a:t>Je signe et date ce rapport. Je le garde dans mon dossier ou je le transmets à ma RH de proximité en fonction de la </a:t>
            </a:r>
            <a:r>
              <a:rPr lang="fr-FR" sz="2000" dirty="0" smtClean="0">
                <a:solidFill>
                  <a:srgbClr val="002060"/>
                </a:solidFill>
                <a:latin typeface="Tunga" panose="020B0502040204020203" pitchFamily="34" charset="0"/>
                <a:ea typeface="Calibri"/>
                <a:cs typeface="Tunga" panose="020B0502040204020203" pitchFamily="34" charset="0"/>
              </a:rPr>
              <a:t>situation en y joignant les pièces à conviction.</a:t>
            </a:r>
            <a:endParaRPr lang="fr-FR" sz="2000" dirty="0">
              <a:solidFill>
                <a:srgbClr val="002060"/>
              </a:solidFill>
              <a:latin typeface="Tunga" panose="020B0502040204020203" pitchFamily="34" charset="0"/>
              <a:ea typeface="Calibri"/>
              <a:cs typeface="Tunga" panose="020B0502040204020203" pitchFamily="34" charset="0"/>
            </a:endParaRPr>
          </a:p>
          <a:p>
            <a:pPr marL="285750" indent="-285750" algn="just">
              <a:lnSpc>
                <a:spcPct val="115000"/>
              </a:lnSpc>
              <a:spcAft>
                <a:spcPts val="1000"/>
              </a:spcAft>
              <a:buFontTx/>
              <a:buChar char="-"/>
              <a:defRPr/>
            </a:pPr>
            <a:endParaRPr lang="fr-FR" sz="2000" dirty="0">
              <a:latin typeface="Calibri"/>
              <a:ea typeface="Calibri"/>
              <a:cs typeface="Times New Roman"/>
            </a:endParaRPr>
          </a:p>
        </p:txBody>
      </p:sp>
      <p:sp>
        <p:nvSpPr>
          <p:cNvPr id="2" name="Espace réservé du numéro de diapositive 1"/>
          <p:cNvSpPr>
            <a:spLocks noGrp="1"/>
          </p:cNvSpPr>
          <p:nvPr>
            <p:ph type="sldNum" sz="quarter" idx="12"/>
          </p:nvPr>
        </p:nvSpPr>
        <p:spPr/>
        <p:txBody>
          <a:bodyPr/>
          <a:lstStyle/>
          <a:p>
            <a:pPr>
              <a:defRPr/>
            </a:pPr>
            <a:fld id="{3C618B29-B5D0-4EB9-A54D-E8FBC92144CA}" type="slidenum">
              <a:rPr lang="fr-FR" smtClean="0"/>
              <a:pPr>
                <a:defRPr/>
              </a:pPr>
              <a:t>17</a:t>
            </a:fld>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48760"/>
            <a:ext cx="8427216" cy="299920"/>
          </a:xfrm>
        </p:spPr>
        <p:txBody>
          <a:bodyPr>
            <a:normAutofit fontScale="90000"/>
          </a:bodyPr>
          <a:lstStyle/>
          <a:p>
            <a:r>
              <a:rPr lang="fr-FR" sz="2000" cap="none" dirty="0" smtClean="0">
                <a:solidFill>
                  <a:srgbClr val="002060"/>
                </a:solidFill>
                <a:latin typeface="Tunga" panose="020B0502040204020203" pitchFamily="34" charset="0"/>
                <a:cs typeface="Tunga" panose="020B0502040204020203" pitchFamily="34" charset="0"/>
              </a:rPr>
              <a:t>exemple d’un entretien managérial ou audition préalable</a:t>
            </a:r>
            <a:endParaRPr lang="fr-FR" sz="2000" cap="none" dirty="0">
              <a:solidFill>
                <a:srgbClr val="002060"/>
              </a:solidFill>
              <a:latin typeface="Tunga" panose="020B0502040204020203" pitchFamily="34" charset="0"/>
              <a:cs typeface="Tunga" panose="020B0502040204020203" pitchFamily="34" charset="0"/>
            </a:endParaRPr>
          </a:p>
        </p:txBody>
      </p:sp>
      <p:sp>
        <p:nvSpPr>
          <p:cNvPr id="3" name="Espace réservé du contenu 2"/>
          <p:cNvSpPr>
            <a:spLocks noGrp="1"/>
          </p:cNvSpPr>
          <p:nvPr>
            <p:ph idx="1"/>
          </p:nvPr>
        </p:nvSpPr>
        <p:spPr>
          <a:xfrm>
            <a:off x="179512" y="476672"/>
            <a:ext cx="8784976" cy="6336704"/>
          </a:xfrm>
        </p:spPr>
        <p:txBody>
          <a:bodyPr/>
          <a:lstStyle/>
          <a:p>
            <a:r>
              <a:rPr lang="fr-FR" dirty="0" smtClean="0">
                <a:latin typeface="Tunga" panose="020B0502040204020203" pitchFamily="34" charset="0"/>
                <a:cs typeface="Tunga" panose="020B0502040204020203" pitchFamily="34" charset="0"/>
              </a:rPr>
              <a:t>                                                                                      </a:t>
            </a:r>
            <a:r>
              <a:rPr lang="fr-FR" sz="1600" b="1" dirty="0" smtClean="0">
                <a:solidFill>
                  <a:srgbClr val="002060"/>
                </a:solidFill>
                <a:latin typeface="Tunga" panose="020B0502040204020203" pitchFamily="34" charset="0"/>
                <a:cs typeface="Tunga" panose="020B0502040204020203" pitchFamily="34" charset="0"/>
              </a:rPr>
              <a:t>Entretien managérial </a:t>
            </a:r>
            <a:r>
              <a:rPr lang="fr-FR" sz="1600" dirty="0" smtClean="0">
                <a:solidFill>
                  <a:srgbClr val="002060"/>
                </a:solidFill>
                <a:latin typeface="Tunga" panose="020B0502040204020203" pitchFamily="34" charset="0"/>
                <a:cs typeface="Tunga" panose="020B0502040204020203" pitchFamily="34" charset="0"/>
              </a:rPr>
              <a:t>du lundi 13 mars 2017</a:t>
            </a:r>
          </a:p>
          <a:p>
            <a:r>
              <a:rPr lang="fr-FR" sz="1600" b="1" dirty="0" smtClean="0">
                <a:solidFill>
                  <a:srgbClr val="002060"/>
                </a:solidFill>
                <a:latin typeface="Tunga" panose="020B0502040204020203" pitchFamily="34" charset="0"/>
                <a:cs typeface="Tunga" panose="020B0502040204020203" pitchFamily="34" charset="0"/>
              </a:rPr>
              <a:t>Agent concerné</a:t>
            </a:r>
            <a:r>
              <a:rPr lang="fr-FR" sz="1600" dirty="0" smtClean="0">
                <a:solidFill>
                  <a:srgbClr val="002060"/>
                </a:solidFill>
                <a:latin typeface="Tunga" panose="020B0502040204020203" pitchFamily="34" charset="0"/>
                <a:cs typeface="Tunga" panose="020B0502040204020203" pitchFamily="34" charset="0"/>
              </a:rPr>
              <a:t>: Nom prénom identifiant fonction</a:t>
            </a:r>
          </a:p>
          <a:p>
            <a:r>
              <a:rPr lang="fr-FR" sz="1600" b="1" dirty="0" smtClean="0">
                <a:solidFill>
                  <a:srgbClr val="002060"/>
                </a:solidFill>
                <a:latin typeface="Tunga" panose="020B0502040204020203" pitchFamily="34" charset="0"/>
                <a:cs typeface="Tunga" panose="020B0502040204020203" pitchFamily="34" charset="0"/>
              </a:rPr>
              <a:t>L’entretien est effectué par </a:t>
            </a:r>
            <a:r>
              <a:rPr lang="fr-FR" sz="1600" dirty="0" smtClean="0">
                <a:solidFill>
                  <a:srgbClr val="002060"/>
                </a:solidFill>
                <a:latin typeface="Tunga" panose="020B0502040204020203" pitchFamily="34" charset="0"/>
                <a:cs typeface="Tunga" panose="020B0502040204020203" pitchFamily="34" charset="0"/>
              </a:rPr>
              <a:t>:Nom prénom fonction</a:t>
            </a:r>
          </a:p>
          <a:p>
            <a:r>
              <a:rPr lang="fr-FR" sz="1600" dirty="0" smtClean="0">
                <a:solidFill>
                  <a:srgbClr val="002060"/>
                </a:solidFill>
                <a:latin typeface="Tunga" panose="020B0502040204020203" pitchFamily="34" charset="0"/>
                <a:cs typeface="Tunga" panose="020B0502040204020203" pitchFamily="34" charset="0"/>
              </a:rPr>
              <a:t>Mr X rappelle le </a:t>
            </a:r>
            <a:r>
              <a:rPr lang="fr-FR" sz="1600" b="1" dirty="0" smtClean="0">
                <a:solidFill>
                  <a:srgbClr val="002060"/>
                </a:solidFill>
                <a:latin typeface="Tunga" panose="020B0502040204020203" pitchFamily="34" charset="0"/>
                <a:cs typeface="Tunga" panose="020B0502040204020203" pitchFamily="34" charset="0"/>
              </a:rPr>
              <a:t>contexte</a:t>
            </a:r>
            <a:r>
              <a:rPr lang="fr-FR" sz="1600" dirty="0" smtClean="0">
                <a:solidFill>
                  <a:srgbClr val="002060"/>
                </a:solidFill>
                <a:latin typeface="Tunga" panose="020B0502040204020203" pitchFamily="34" charset="0"/>
                <a:cs typeface="Tunga" panose="020B0502040204020203" pitchFamily="34" charset="0"/>
              </a:rPr>
              <a:t> de l’entretien.</a:t>
            </a:r>
          </a:p>
          <a:p>
            <a:r>
              <a:rPr lang="fr-FR" sz="1600" b="1" dirty="0" smtClean="0">
                <a:solidFill>
                  <a:srgbClr val="002060"/>
                </a:solidFill>
                <a:latin typeface="Tunga" panose="020B0502040204020203" pitchFamily="34" charset="0"/>
                <a:cs typeface="Tunga" panose="020B0502040204020203" pitchFamily="34" charset="0"/>
              </a:rPr>
              <a:t>Descriptif des faits: </a:t>
            </a:r>
            <a:r>
              <a:rPr lang="fr-FR" sz="1600" dirty="0" smtClean="0">
                <a:solidFill>
                  <a:srgbClr val="002060"/>
                </a:solidFill>
                <a:latin typeface="Tunga" panose="020B0502040204020203" pitchFamily="34" charset="0"/>
                <a:cs typeface="Tunga" panose="020B0502040204020203" pitchFamily="34" charset="0"/>
              </a:rPr>
              <a:t>Alors que Mr Y était en congés, Mme B RCPART sur le secteur de Z constate que Mr Y avait laissé divers documents non traités sur son bureau pendant une semaine. Les documents sont les suivants: liste des différents documents.</a:t>
            </a:r>
          </a:p>
          <a:p>
            <a:r>
              <a:rPr lang="fr-FR" sz="1600" dirty="0" smtClean="0">
                <a:solidFill>
                  <a:srgbClr val="002060"/>
                </a:solidFill>
                <a:latin typeface="Tunga" panose="020B0502040204020203" pitchFamily="34" charset="0"/>
                <a:cs typeface="Tunga" panose="020B0502040204020203" pitchFamily="34" charset="0"/>
              </a:rPr>
              <a:t>Mr X demande à Mr Y de s’expliquer sur cette situation.  Mr Y justifie ces faits en expliquant qu’il pensait traiter ces opérations à son retour de congés. Il dit qu‘il n’a pas eu le temps de ranger ce jour là en raison d’un grand nombre de clients reçus et beaucoup de SAV. Mr Y dit qu’il prend note de ces remarques et qu’il fera dorénavant attention à traiter sans attendre ses dossiers.</a:t>
            </a:r>
          </a:p>
          <a:p>
            <a:r>
              <a:rPr lang="fr-FR" sz="1600" dirty="0" smtClean="0">
                <a:solidFill>
                  <a:srgbClr val="E64011"/>
                </a:solidFill>
                <a:latin typeface="Tunga" panose="020B0502040204020203" pitchFamily="34" charset="0"/>
                <a:cs typeface="Tunga" panose="020B0502040204020203" pitchFamily="34" charset="0"/>
              </a:rPr>
              <a:t>Suite aux faits reprochés, Mr X informe Mr Y qu’il va demander une sanction à son encontre.</a:t>
            </a:r>
          </a:p>
          <a:p>
            <a:r>
              <a:rPr lang="fr-FR" sz="1600" dirty="0" smtClean="0">
                <a:solidFill>
                  <a:srgbClr val="002060"/>
                </a:solidFill>
                <a:latin typeface="Tunga" panose="020B0502040204020203" pitchFamily="34" charset="0"/>
                <a:cs typeface="Tunga" panose="020B0502040204020203" pitchFamily="34" charset="0"/>
              </a:rPr>
              <a:t>Mr </a:t>
            </a:r>
            <a:r>
              <a:rPr lang="fr-FR" sz="1600" dirty="0">
                <a:solidFill>
                  <a:srgbClr val="002060"/>
                </a:solidFill>
                <a:latin typeface="Tunga" panose="020B0502040204020203" pitchFamily="34" charset="0"/>
                <a:cs typeface="Tunga" panose="020B0502040204020203" pitchFamily="34" charset="0"/>
              </a:rPr>
              <a:t>X s’assure que Mr Y n’a rien à ajouter et conclut </a:t>
            </a:r>
            <a:r>
              <a:rPr lang="fr-FR" sz="1600" dirty="0" smtClean="0">
                <a:solidFill>
                  <a:srgbClr val="002060"/>
                </a:solidFill>
                <a:latin typeface="Tunga" panose="020B0502040204020203" pitchFamily="34" charset="0"/>
                <a:cs typeface="Tunga" panose="020B0502040204020203" pitchFamily="34" charset="0"/>
              </a:rPr>
              <a:t>l’entretien.</a:t>
            </a:r>
          </a:p>
          <a:p>
            <a:r>
              <a:rPr lang="fr-FR" sz="1600" dirty="0" smtClean="0">
                <a:solidFill>
                  <a:srgbClr val="002060"/>
                </a:solidFill>
                <a:latin typeface="Tunga" panose="020B0502040204020203" pitchFamily="34" charset="0"/>
                <a:cs typeface="Tunga" panose="020B0502040204020203" pitchFamily="34" charset="0"/>
              </a:rPr>
              <a:t>                                                    </a:t>
            </a:r>
            <a:r>
              <a:rPr lang="fr-FR" sz="1600" dirty="0" smtClean="0">
                <a:solidFill>
                  <a:srgbClr val="E64011"/>
                </a:solidFill>
                <a:latin typeface="Tunga" panose="020B0502040204020203" pitchFamily="34" charset="0"/>
                <a:cs typeface="Tunga" panose="020B0502040204020203" pitchFamily="34" charset="0"/>
              </a:rPr>
              <a:t>Date, </a:t>
            </a:r>
            <a:r>
              <a:rPr lang="fr-FR" sz="1600" dirty="0" smtClean="0">
                <a:solidFill>
                  <a:srgbClr val="002060"/>
                </a:solidFill>
                <a:latin typeface="Tunga" panose="020B0502040204020203" pitchFamily="34" charset="0"/>
                <a:cs typeface="Tunga" panose="020B0502040204020203" pitchFamily="34" charset="0"/>
              </a:rPr>
              <a:t>NOM PRENOM Fonction et </a:t>
            </a:r>
            <a:r>
              <a:rPr lang="fr-FR" sz="1600" b="1" dirty="0" smtClean="0">
                <a:solidFill>
                  <a:srgbClr val="E64011"/>
                </a:solidFill>
                <a:latin typeface="Tunga" panose="020B0502040204020203" pitchFamily="34" charset="0"/>
                <a:cs typeface="Tunga" panose="020B0502040204020203" pitchFamily="34" charset="0"/>
              </a:rPr>
              <a:t>signature</a:t>
            </a:r>
            <a:endParaRPr lang="fr-FR" sz="1600" b="1" dirty="0">
              <a:solidFill>
                <a:srgbClr val="E64011"/>
              </a:solidFill>
              <a:latin typeface="Tunga" panose="020B0502040204020203" pitchFamily="34" charset="0"/>
              <a:cs typeface="Tunga" panose="020B0502040204020203" pitchFamily="34" charset="0"/>
            </a:endParaRPr>
          </a:p>
          <a:p>
            <a:endParaRPr lang="fr-FR" sz="1600" dirty="0"/>
          </a:p>
        </p:txBody>
      </p:sp>
      <p:sp>
        <p:nvSpPr>
          <p:cNvPr id="4" name="Espace réservé du numéro de diapositive 3"/>
          <p:cNvSpPr>
            <a:spLocks noGrp="1"/>
          </p:cNvSpPr>
          <p:nvPr>
            <p:ph type="sldNum" sz="quarter" idx="12"/>
          </p:nvPr>
        </p:nvSpPr>
        <p:spPr/>
        <p:txBody>
          <a:bodyPr/>
          <a:lstStyle/>
          <a:p>
            <a:pPr>
              <a:defRPr/>
            </a:pPr>
            <a:fld id="{3C618B29-B5D0-4EB9-A54D-E8FBC92144CA}" type="slidenum">
              <a:rPr lang="fr-FR" smtClean="0"/>
              <a:pPr>
                <a:defRPr/>
              </a:pPr>
              <a:t>18</a:t>
            </a:fld>
            <a:endParaRPr lang="fr-FR" dirty="0"/>
          </a:p>
        </p:txBody>
      </p:sp>
    </p:spTree>
    <p:extLst>
      <p:ext uri="{BB962C8B-B14F-4D97-AF65-F5344CB8AC3E}">
        <p14:creationId xmlns:p14="http://schemas.microsoft.com/office/powerpoint/2010/main" val="4262270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48760"/>
            <a:ext cx="8427216" cy="434904"/>
          </a:xfrm>
        </p:spPr>
        <p:txBody>
          <a:bodyPr>
            <a:noAutofit/>
          </a:bodyPr>
          <a:lstStyle/>
          <a:p>
            <a:r>
              <a:rPr lang="fr-FR" cap="none" dirty="0" smtClean="0">
                <a:solidFill>
                  <a:srgbClr val="002060"/>
                </a:solidFill>
                <a:latin typeface="Tunga" panose="020B0502040204020203" pitchFamily="34" charset="0"/>
                <a:cs typeface="Tunga" panose="020B0502040204020203" pitchFamily="34" charset="0"/>
              </a:rPr>
              <a:t>autre exemple </a:t>
            </a:r>
            <a:endParaRPr lang="fr-FR" cap="none" dirty="0">
              <a:solidFill>
                <a:srgbClr val="002060"/>
              </a:solidFill>
              <a:latin typeface="Tunga" panose="020B0502040204020203" pitchFamily="34" charset="0"/>
              <a:cs typeface="Tunga" panose="020B0502040204020203" pitchFamily="34" charset="0"/>
            </a:endParaRPr>
          </a:p>
        </p:txBody>
      </p:sp>
      <p:sp>
        <p:nvSpPr>
          <p:cNvPr id="3" name="Espace réservé du contenu 2"/>
          <p:cNvSpPr>
            <a:spLocks noGrp="1"/>
          </p:cNvSpPr>
          <p:nvPr>
            <p:ph idx="1"/>
          </p:nvPr>
        </p:nvSpPr>
        <p:spPr>
          <a:xfrm>
            <a:off x="323850" y="692696"/>
            <a:ext cx="8426450" cy="5328592"/>
          </a:xfrm>
        </p:spPr>
        <p:txBody>
          <a:bodyPr/>
          <a:lstStyle/>
          <a:p>
            <a:pPr lvl="0"/>
            <a:r>
              <a:rPr lang="fr-FR" b="1" dirty="0" smtClean="0">
                <a:solidFill>
                  <a:srgbClr val="002060"/>
                </a:solidFill>
              </a:rPr>
              <a:t>                                      </a:t>
            </a:r>
            <a:r>
              <a:rPr lang="fr-FR" sz="1600" b="1" dirty="0" smtClean="0">
                <a:solidFill>
                  <a:srgbClr val="002060"/>
                </a:solidFill>
                <a:latin typeface="Tunga" panose="020B0502040204020203" pitchFamily="34" charset="0"/>
                <a:cs typeface="Tunga" panose="020B0502040204020203" pitchFamily="34" charset="0"/>
              </a:rPr>
              <a:t>Entretien </a:t>
            </a:r>
            <a:r>
              <a:rPr lang="fr-FR" sz="1600" b="1" dirty="0">
                <a:solidFill>
                  <a:srgbClr val="002060"/>
                </a:solidFill>
                <a:latin typeface="Tunga" panose="020B0502040204020203" pitchFamily="34" charset="0"/>
                <a:cs typeface="Tunga" panose="020B0502040204020203" pitchFamily="34" charset="0"/>
              </a:rPr>
              <a:t>managérial </a:t>
            </a:r>
            <a:r>
              <a:rPr lang="fr-FR" sz="1600" dirty="0">
                <a:solidFill>
                  <a:srgbClr val="002060"/>
                </a:solidFill>
                <a:latin typeface="Tunga" panose="020B0502040204020203" pitchFamily="34" charset="0"/>
                <a:cs typeface="Tunga" panose="020B0502040204020203" pitchFamily="34" charset="0"/>
              </a:rPr>
              <a:t>du lundi 13 mars 2017</a:t>
            </a:r>
          </a:p>
          <a:p>
            <a:pPr lvl="0"/>
            <a:r>
              <a:rPr lang="fr-FR" sz="1600" b="1" dirty="0">
                <a:solidFill>
                  <a:srgbClr val="002060"/>
                </a:solidFill>
                <a:latin typeface="Tunga" panose="020B0502040204020203" pitchFamily="34" charset="0"/>
                <a:cs typeface="Tunga" panose="020B0502040204020203" pitchFamily="34" charset="0"/>
              </a:rPr>
              <a:t>Agent concerné</a:t>
            </a:r>
            <a:r>
              <a:rPr lang="fr-FR" sz="1600" dirty="0">
                <a:solidFill>
                  <a:srgbClr val="002060"/>
                </a:solidFill>
                <a:latin typeface="Tunga" panose="020B0502040204020203" pitchFamily="34" charset="0"/>
                <a:cs typeface="Tunga" panose="020B0502040204020203" pitchFamily="34" charset="0"/>
              </a:rPr>
              <a:t>: Nom prénom identifiant fonction</a:t>
            </a:r>
          </a:p>
          <a:p>
            <a:pPr lvl="0"/>
            <a:r>
              <a:rPr lang="fr-FR" sz="1600" b="1" dirty="0">
                <a:solidFill>
                  <a:srgbClr val="002060"/>
                </a:solidFill>
                <a:latin typeface="Tunga" panose="020B0502040204020203" pitchFamily="34" charset="0"/>
                <a:cs typeface="Tunga" panose="020B0502040204020203" pitchFamily="34" charset="0"/>
              </a:rPr>
              <a:t>L’entretien est effectué par </a:t>
            </a:r>
            <a:r>
              <a:rPr lang="fr-FR" sz="1600" dirty="0">
                <a:solidFill>
                  <a:srgbClr val="002060"/>
                </a:solidFill>
                <a:latin typeface="Tunga" panose="020B0502040204020203" pitchFamily="34" charset="0"/>
                <a:cs typeface="Tunga" panose="020B0502040204020203" pitchFamily="34" charset="0"/>
              </a:rPr>
              <a:t>:Nom prénom fonction</a:t>
            </a:r>
          </a:p>
          <a:p>
            <a:pPr lvl="0"/>
            <a:r>
              <a:rPr lang="fr-FR" sz="1600" dirty="0">
                <a:solidFill>
                  <a:srgbClr val="002060"/>
                </a:solidFill>
                <a:latin typeface="Tunga" panose="020B0502040204020203" pitchFamily="34" charset="0"/>
                <a:cs typeface="Tunga" panose="020B0502040204020203" pitchFamily="34" charset="0"/>
              </a:rPr>
              <a:t>Mr X rappelle le </a:t>
            </a:r>
            <a:r>
              <a:rPr lang="fr-FR" sz="1600" b="1" dirty="0">
                <a:solidFill>
                  <a:srgbClr val="002060"/>
                </a:solidFill>
                <a:latin typeface="Tunga" panose="020B0502040204020203" pitchFamily="34" charset="0"/>
                <a:cs typeface="Tunga" panose="020B0502040204020203" pitchFamily="34" charset="0"/>
              </a:rPr>
              <a:t>contexte</a:t>
            </a:r>
            <a:r>
              <a:rPr lang="fr-FR" sz="1600" dirty="0">
                <a:solidFill>
                  <a:srgbClr val="002060"/>
                </a:solidFill>
                <a:latin typeface="Tunga" panose="020B0502040204020203" pitchFamily="34" charset="0"/>
                <a:cs typeface="Tunga" panose="020B0502040204020203" pitchFamily="34" charset="0"/>
              </a:rPr>
              <a:t> de </a:t>
            </a:r>
            <a:r>
              <a:rPr lang="fr-FR" sz="1600" dirty="0" smtClean="0">
                <a:solidFill>
                  <a:srgbClr val="002060"/>
                </a:solidFill>
                <a:latin typeface="Tunga" panose="020B0502040204020203" pitchFamily="34" charset="0"/>
                <a:cs typeface="Tunga" panose="020B0502040204020203" pitchFamily="34" charset="0"/>
              </a:rPr>
              <a:t>l’entretien. Mr Y a été en retard à plusieurs reprises (préciser le détail des dates) sans prévenir ni en donner le motif. Mr X demande à Mr Y de lui expliquer les raisons de ses retards.</a:t>
            </a:r>
          </a:p>
          <a:p>
            <a:pPr lvl="0"/>
            <a:r>
              <a:rPr lang="fr-FR" sz="1600" dirty="0" smtClean="0">
                <a:solidFill>
                  <a:srgbClr val="002060"/>
                </a:solidFill>
                <a:latin typeface="Tunga" panose="020B0502040204020203" pitchFamily="34" charset="0"/>
                <a:cs typeface="Tunga" panose="020B0502040204020203" pitchFamily="34" charset="0"/>
              </a:rPr>
              <a:t>Pour le retard du xx/xx/xx il explique que……</a:t>
            </a:r>
          </a:p>
          <a:p>
            <a:pPr lvl="0"/>
            <a:r>
              <a:rPr lang="fr-FR" sz="1600" dirty="0" smtClean="0">
                <a:solidFill>
                  <a:srgbClr val="002060"/>
                </a:solidFill>
                <a:latin typeface="Tunga" panose="020B0502040204020203" pitchFamily="34" charset="0"/>
                <a:cs typeface="Tunga" panose="020B0502040204020203" pitchFamily="34" charset="0"/>
              </a:rPr>
              <a:t>Pour le retard du xx/xx/xx il explique que…….</a:t>
            </a:r>
          </a:p>
          <a:p>
            <a:pPr lvl="0"/>
            <a:r>
              <a:rPr lang="fr-FR" sz="1600" dirty="0" smtClean="0">
                <a:solidFill>
                  <a:srgbClr val="002060"/>
                </a:solidFill>
                <a:latin typeface="Tunga" panose="020B0502040204020203" pitchFamily="34" charset="0"/>
                <a:cs typeface="Tunga" panose="020B0502040204020203" pitchFamily="34" charset="0"/>
              </a:rPr>
              <a:t>Mr X rappelle les règles en matière d’absence.</a:t>
            </a:r>
          </a:p>
          <a:p>
            <a:pPr lvl="0"/>
            <a:r>
              <a:rPr lang="fr-FR" sz="1600" dirty="0" smtClean="0">
                <a:solidFill>
                  <a:srgbClr val="E64011"/>
                </a:solidFill>
                <a:latin typeface="Tunga" panose="020B0502040204020203" pitchFamily="34" charset="0"/>
                <a:cs typeface="Tunga" panose="020B0502040204020203" pitchFamily="34" charset="0"/>
              </a:rPr>
              <a:t>Mr X informe Mr Y qu’au regard des faits reprochés une sanction est demandée.</a:t>
            </a:r>
          </a:p>
          <a:p>
            <a:pPr lvl="0"/>
            <a:r>
              <a:rPr lang="fr-FR" sz="1600" dirty="0" smtClean="0">
                <a:solidFill>
                  <a:srgbClr val="002060"/>
                </a:solidFill>
                <a:latin typeface="Tunga" panose="020B0502040204020203" pitchFamily="34" charset="0"/>
                <a:cs typeface="Tunga" panose="020B0502040204020203" pitchFamily="34" charset="0"/>
              </a:rPr>
              <a:t>Mr X s’assure que Mr Y n’a rien à ajouter et conclut l’entretien</a:t>
            </a:r>
          </a:p>
          <a:p>
            <a:pPr lvl="0"/>
            <a:r>
              <a:rPr lang="fr-FR" sz="1600" dirty="0" smtClean="0">
                <a:solidFill>
                  <a:srgbClr val="002060"/>
                </a:solidFill>
                <a:latin typeface="Tunga" panose="020B0502040204020203" pitchFamily="34" charset="0"/>
                <a:cs typeface="Tunga" panose="020B0502040204020203" pitchFamily="34" charset="0"/>
              </a:rPr>
              <a:t>                                                          </a:t>
            </a:r>
            <a:r>
              <a:rPr lang="fr-FR" sz="1600" dirty="0" smtClean="0">
                <a:solidFill>
                  <a:srgbClr val="E64011"/>
                </a:solidFill>
                <a:latin typeface="Tunga" panose="020B0502040204020203" pitchFamily="34" charset="0"/>
                <a:cs typeface="Tunga" panose="020B0502040204020203" pitchFamily="34" charset="0"/>
              </a:rPr>
              <a:t>Date</a:t>
            </a:r>
            <a:r>
              <a:rPr lang="fr-FR" sz="1600" dirty="0" smtClean="0">
                <a:solidFill>
                  <a:srgbClr val="002060"/>
                </a:solidFill>
                <a:latin typeface="Tunga" panose="020B0502040204020203" pitchFamily="34" charset="0"/>
                <a:cs typeface="Tunga" panose="020B0502040204020203" pitchFamily="34" charset="0"/>
              </a:rPr>
              <a:t>, NOM </a:t>
            </a:r>
            <a:r>
              <a:rPr lang="fr-FR" sz="1600" dirty="0">
                <a:solidFill>
                  <a:srgbClr val="002060"/>
                </a:solidFill>
                <a:latin typeface="Tunga" panose="020B0502040204020203" pitchFamily="34" charset="0"/>
                <a:cs typeface="Tunga" panose="020B0502040204020203" pitchFamily="34" charset="0"/>
              </a:rPr>
              <a:t>PRENOM Fonction et </a:t>
            </a:r>
            <a:r>
              <a:rPr lang="fr-FR" sz="1600" b="1" dirty="0">
                <a:solidFill>
                  <a:srgbClr val="E64011"/>
                </a:solidFill>
                <a:latin typeface="Tunga" panose="020B0502040204020203" pitchFamily="34" charset="0"/>
                <a:cs typeface="Tunga" panose="020B0502040204020203" pitchFamily="34" charset="0"/>
              </a:rPr>
              <a:t>signature</a:t>
            </a:r>
            <a:endParaRPr lang="fr-FR" sz="1600" dirty="0">
              <a:solidFill>
                <a:srgbClr val="E64011"/>
              </a:solidFill>
              <a:latin typeface="Tunga" panose="020B0502040204020203" pitchFamily="34" charset="0"/>
              <a:cs typeface="Tunga" panose="020B0502040204020203" pitchFamily="34" charset="0"/>
            </a:endParaRPr>
          </a:p>
          <a:p>
            <a:pPr lvl="0"/>
            <a:endParaRPr lang="fr-FR" dirty="0" smtClean="0"/>
          </a:p>
          <a:p>
            <a:pPr lvl="0"/>
            <a:endParaRPr lang="fr-FR" dirty="0"/>
          </a:p>
        </p:txBody>
      </p:sp>
      <p:sp>
        <p:nvSpPr>
          <p:cNvPr id="4" name="Espace réservé du numéro de diapositive 3"/>
          <p:cNvSpPr>
            <a:spLocks noGrp="1"/>
          </p:cNvSpPr>
          <p:nvPr>
            <p:ph type="sldNum" sz="quarter" idx="12"/>
          </p:nvPr>
        </p:nvSpPr>
        <p:spPr/>
        <p:txBody>
          <a:bodyPr/>
          <a:lstStyle/>
          <a:p>
            <a:pPr>
              <a:defRPr/>
            </a:pPr>
            <a:fld id="{3C618B29-B5D0-4EB9-A54D-E8FBC92144CA}" type="slidenum">
              <a:rPr lang="fr-FR" smtClean="0"/>
              <a:pPr>
                <a:defRPr/>
              </a:pPr>
              <a:t>19</a:t>
            </a:fld>
            <a:endParaRPr lang="fr-FR" dirty="0"/>
          </a:p>
        </p:txBody>
      </p:sp>
    </p:spTree>
    <p:extLst>
      <p:ext uri="{BB962C8B-B14F-4D97-AF65-F5344CB8AC3E}">
        <p14:creationId xmlns:p14="http://schemas.microsoft.com/office/powerpoint/2010/main" val="769890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Distinction FAUTE/INSUFFISANCE PROFESSIONNELLE</a:t>
            </a:r>
            <a:endParaRPr lang="fr-FR" dirty="0"/>
          </a:p>
        </p:txBody>
      </p:sp>
      <p:sp>
        <p:nvSpPr>
          <p:cNvPr id="3" name="Espace réservé du contenu 2"/>
          <p:cNvSpPr>
            <a:spLocks noGrp="1"/>
          </p:cNvSpPr>
          <p:nvPr>
            <p:ph idx="1"/>
          </p:nvPr>
        </p:nvSpPr>
        <p:spPr>
          <a:xfrm>
            <a:off x="323528" y="1196752"/>
            <a:ext cx="8426450" cy="4536157"/>
          </a:xfrm>
        </p:spPr>
        <p:txBody>
          <a:bodyPr/>
          <a:lstStyle/>
          <a:p>
            <a:r>
              <a:rPr lang="fr-FR" sz="1600" b="1" dirty="0" smtClean="0"/>
              <a:t>Faute : manquements aux obligations professionnelles  </a:t>
            </a:r>
            <a:endParaRPr lang="fr-FR" sz="1600" b="1" dirty="0"/>
          </a:p>
        </p:txBody>
      </p:sp>
      <p:sp>
        <p:nvSpPr>
          <p:cNvPr id="4" name="Espace réservé du numéro de diapositive 3"/>
          <p:cNvSpPr>
            <a:spLocks noGrp="1"/>
          </p:cNvSpPr>
          <p:nvPr>
            <p:ph type="sldNum" sz="quarter" idx="12"/>
          </p:nvPr>
        </p:nvSpPr>
        <p:spPr/>
        <p:txBody>
          <a:bodyPr/>
          <a:lstStyle/>
          <a:p>
            <a:pPr>
              <a:defRPr/>
            </a:pPr>
            <a:fld id="{3C618B29-B5D0-4EB9-A54D-E8FBC92144CA}" type="slidenum">
              <a:rPr lang="fr-FR" smtClean="0"/>
              <a:pPr>
                <a:defRPr/>
              </a:pPr>
              <a:t>2</a:t>
            </a:fld>
            <a:endParaRPr lang="fr-FR" dirty="0"/>
          </a:p>
        </p:txBody>
      </p:sp>
      <p:sp>
        <p:nvSpPr>
          <p:cNvPr id="7" name="Rectangle 6"/>
          <p:cNvSpPr/>
          <p:nvPr/>
        </p:nvSpPr>
        <p:spPr>
          <a:xfrm>
            <a:off x="323528" y="2060848"/>
            <a:ext cx="8352928" cy="2862322"/>
          </a:xfrm>
          <a:prstGeom prst="rect">
            <a:avLst/>
          </a:prstGeom>
        </p:spPr>
        <p:txBody>
          <a:bodyPr wrap="square">
            <a:spAutoFit/>
          </a:bodyPr>
          <a:lstStyle/>
          <a:p>
            <a:pPr algn="just" eaLnBrk="1" hangingPunct="1">
              <a:buClr>
                <a:srgbClr val="002060"/>
              </a:buClr>
              <a:buFontTx/>
              <a:buChar char="-"/>
              <a:defRPr/>
            </a:pPr>
            <a:r>
              <a:rPr lang="fr-FR" b="1" dirty="0">
                <a:solidFill>
                  <a:srgbClr val="002060"/>
                </a:solidFill>
                <a:latin typeface="Tunga" panose="020B0502040204020203" pitchFamily="34" charset="0"/>
                <a:ea typeface="Verdana" panose="020B0604030504040204" pitchFamily="34" charset="0"/>
                <a:cs typeface="Tunga" panose="020B0502040204020203" pitchFamily="34" charset="0"/>
              </a:rPr>
              <a:t>Atteintes à la probité </a:t>
            </a:r>
            <a:r>
              <a:rPr lang="fr-FR" dirty="0">
                <a:solidFill>
                  <a:srgbClr val="002060"/>
                </a:solidFill>
                <a:latin typeface="Tunga" panose="020B0502040204020203" pitchFamily="34" charset="0"/>
                <a:ea typeface="Verdana" panose="020B0604030504040204" pitchFamily="34" charset="0"/>
                <a:cs typeface="Tunga" panose="020B0502040204020203" pitchFamily="34" charset="0"/>
              </a:rPr>
              <a:t>: d</a:t>
            </a:r>
            <a:r>
              <a:rPr lang="fr-FR" altLang="fr-FR" dirty="0">
                <a:solidFill>
                  <a:srgbClr val="002060"/>
                </a:solidFill>
                <a:latin typeface="Tunga" panose="020B0502040204020203" pitchFamily="34" charset="0"/>
                <a:ea typeface="Verdana" panose="020B0604030504040204" pitchFamily="34" charset="0"/>
                <a:cs typeface="Tunga" panose="020B0502040204020203" pitchFamily="34" charset="0"/>
              </a:rPr>
              <a:t>étournements d’objets de correspondance et/ou atteinte à l’inviolabilité des correspondances, détournements de fonds, vol du matériel de La Poste…</a:t>
            </a:r>
          </a:p>
          <a:p>
            <a:pPr algn="just" eaLnBrk="1" hangingPunct="1">
              <a:buClr>
                <a:srgbClr val="002060"/>
              </a:buClr>
              <a:buFontTx/>
              <a:buChar char="-"/>
              <a:defRPr/>
            </a:pPr>
            <a:endParaRPr lang="fr-FR" dirty="0">
              <a:solidFill>
                <a:srgbClr val="002060"/>
              </a:solidFill>
              <a:latin typeface="Tunga" panose="020B0502040204020203" pitchFamily="34" charset="0"/>
              <a:ea typeface="Verdana" panose="020B0604030504040204" pitchFamily="34" charset="0"/>
              <a:cs typeface="Tunga" panose="020B0502040204020203" pitchFamily="34" charset="0"/>
            </a:endParaRPr>
          </a:p>
          <a:p>
            <a:pPr algn="just" eaLnBrk="1" hangingPunct="1">
              <a:buClr>
                <a:srgbClr val="002060"/>
              </a:buClr>
              <a:buFontTx/>
              <a:buChar char="-"/>
              <a:defRPr/>
            </a:pPr>
            <a:r>
              <a:rPr lang="fr-FR" dirty="0">
                <a:solidFill>
                  <a:srgbClr val="002060"/>
                </a:solidFill>
                <a:latin typeface="Tunga" panose="020B0502040204020203" pitchFamily="34" charset="0"/>
                <a:ea typeface="Verdana" panose="020B0604030504040204" pitchFamily="34" charset="0"/>
                <a:cs typeface="Tunga" panose="020B0502040204020203" pitchFamily="34" charset="0"/>
              </a:rPr>
              <a:t> </a:t>
            </a:r>
            <a:r>
              <a:rPr lang="fr-FR" b="1" dirty="0">
                <a:solidFill>
                  <a:srgbClr val="002060"/>
                </a:solidFill>
                <a:latin typeface="Tunga" panose="020B0502040204020203" pitchFamily="34" charset="0"/>
                <a:ea typeface="Verdana" panose="020B0604030504040204" pitchFamily="34" charset="0"/>
                <a:cs typeface="Tunga" panose="020B0502040204020203" pitchFamily="34" charset="0"/>
              </a:rPr>
              <a:t>Manquements aux règles et procédures </a:t>
            </a:r>
            <a:r>
              <a:rPr lang="fr-FR" dirty="0">
                <a:solidFill>
                  <a:srgbClr val="002060"/>
                </a:solidFill>
                <a:latin typeface="Tunga" panose="020B0502040204020203" pitchFamily="34" charset="0"/>
                <a:ea typeface="Verdana" panose="020B0604030504040204" pitchFamily="34" charset="0"/>
                <a:cs typeface="Tunga" panose="020B0502040204020203" pitchFamily="34" charset="0"/>
              </a:rPr>
              <a:t>: manquements aux obligations professionnelles, non respect du règlement </a:t>
            </a:r>
            <a:r>
              <a:rPr lang="fr-FR" dirty="0" smtClean="0">
                <a:solidFill>
                  <a:srgbClr val="002060"/>
                </a:solidFill>
                <a:latin typeface="Tunga" panose="020B0502040204020203" pitchFamily="34" charset="0"/>
                <a:ea typeface="Verdana" panose="020B0604030504040204" pitchFamily="34" charset="0"/>
                <a:cs typeface="Tunga" panose="020B0502040204020203" pitchFamily="34" charset="0"/>
              </a:rPr>
              <a:t>intérieur, non respect de la réglementation bancaire…</a:t>
            </a:r>
            <a:endParaRPr lang="fr-FR" dirty="0">
              <a:solidFill>
                <a:srgbClr val="002060"/>
              </a:solidFill>
              <a:latin typeface="Tunga" panose="020B0502040204020203" pitchFamily="34" charset="0"/>
              <a:ea typeface="Verdana" panose="020B0604030504040204" pitchFamily="34" charset="0"/>
              <a:cs typeface="Tunga" panose="020B0502040204020203" pitchFamily="34" charset="0"/>
            </a:endParaRPr>
          </a:p>
          <a:p>
            <a:pPr algn="just" eaLnBrk="1" hangingPunct="1">
              <a:buClr>
                <a:srgbClr val="002060"/>
              </a:buClr>
              <a:buFontTx/>
              <a:buChar char="-"/>
              <a:defRPr/>
            </a:pPr>
            <a:endParaRPr lang="fr-FR" dirty="0">
              <a:solidFill>
                <a:srgbClr val="002060"/>
              </a:solidFill>
              <a:latin typeface="Tunga" panose="020B0502040204020203" pitchFamily="34" charset="0"/>
              <a:ea typeface="Verdana" panose="020B0604030504040204" pitchFamily="34" charset="0"/>
              <a:cs typeface="Tunga" panose="020B0502040204020203" pitchFamily="34" charset="0"/>
            </a:endParaRPr>
          </a:p>
          <a:p>
            <a:pPr algn="just" eaLnBrk="1" hangingPunct="1">
              <a:buClr>
                <a:srgbClr val="002060"/>
              </a:buClr>
              <a:buFontTx/>
              <a:buChar char="-"/>
              <a:defRPr/>
            </a:pPr>
            <a:r>
              <a:rPr lang="fr-FR" dirty="0">
                <a:solidFill>
                  <a:srgbClr val="002060"/>
                </a:solidFill>
                <a:latin typeface="Tunga" panose="020B0502040204020203" pitchFamily="34" charset="0"/>
                <a:ea typeface="Verdana" panose="020B0604030504040204" pitchFamily="34" charset="0"/>
                <a:cs typeface="Tunga" panose="020B0502040204020203" pitchFamily="34" charset="0"/>
              </a:rPr>
              <a:t> </a:t>
            </a:r>
            <a:r>
              <a:rPr lang="fr-FR" b="1" dirty="0">
                <a:solidFill>
                  <a:srgbClr val="002060"/>
                </a:solidFill>
                <a:latin typeface="Tunga" panose="020B0502040204020203" pitchFamily="34" charset="0"/>
                <a:ea typeface="Verdana" panose="020B0604030504040204" pitchFamily="34" charset="0"/>
                <a:cs typeface="Tunga" panose="020B0502040204020203" pitchFamily="34" charset="0"/>
              </a:rPr>
              <a:t>Affaires de comportement </a:t>
            </a:r>
            <a:r>
              <a:rPr lang="fr-FR" dirty="0">
                <a:solidFill>
                  <a:srgbClr val="002060"/>
                </a:solidFill>
                <a:latin typeface="Tunga" panose="020B0502040204020203" pitchFamily="34" charset="0"/>
                <a:ea typeface="Verdana" panose="020B0604030504040204" pitchFamily="34" charset="0"/>
                <a:cs typeface="Tunga" panose="020B0502040204020203" pitchFamily="34" charset="0"/>
              </a:rPr>
              <a:t>: retards répétés ou absences injustifiées, refus d’obéissance, insultes, menaces, violences, introduction ou consommation dans les locaux de service des boissons alcoolisées ou de produits stupéfiants</a:t>
            </a:r>
          </a:p>
          <a:p>
            <a:pPr algn="just" eaLnBrk="1" hangingPunct="1">
              <a:buClr>
                <a:schemeClr val="accent1"/>
              </a:buClr>
              <a:defRPr/>
            </a:pPr>
            <a:endParaRPr lang="fr-FR" dirty="0">
              <a:solidFill>
                <a:prstClr val="black"/>
              </a:solidFill>
              <a:latin typeface="Tunga" panose="020B0502040204020203" pitchFamily="34" charset="0"/>
              <a:ea typeface="Verdana" panose="020B0604030504040204" pitchFamily="34" charset="0"/>
              <a:cs typeface="Tunga" panose="020B0502040204020203" pitchFamily="34" charset="0"/>
            </a:endParaRPr>
          </a:p>
        </p:txBody>
      </p:sp>
      <p:sp>
        <p:nvSpPr>
          <p:cNvPr id="8" name="Flèche droite 7"/>
          <p:cNvSpPr/>
          <p:nvPr/>
        </p:nvSpPr>
        <p:spPr>
          <a:xfrm>
            <a:off x="1043608" y="5085184"/>
            <a:ext cx="1512168"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2987824" y="5218468"/>
            <a:ext cx="3816424" cy="584775"/>
          </a:xfrm>
          <a:prstGeom prst="rect">
            <a:avLst/>
          </a:prstGeom>
          <a:noFill/>
        </p:spPr>
        <p:txBody>
          <a:bodyPr wrap="square" rtlCol="0">
            <a:spAutoFit/>
          </a:bodyPr>
          <a:lstStyle/>
          <a:p>
            <a:pPr algn="ctr"/>
            <a:r>
              <a:rPr lang="fr-FR" sz="3200" b="1" dirty="0" smtClean="0"/>
              <a:t>Discipline</a:t>
            </a:r>
            <a:endParaRPr lang="fr-FR" sz="3200" b="1" dirty="0"/>
          </a:p>
        </p:txBody>
      </p:sp>
    </p:spTree>
    <p:extLst>
      <p:ext uri="{BB962C8B-B14F-4D97-AF65-F5344CB8AC3E}">
        <p14:creationId xmlns:p14="http://schemas.microsoft.com/office/powerpoint/2010/main" val="18185586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kern="0" dirty="0">
                <a:solidFill>
                  <a:srgbClr val="002060"/>
                </a:solidFill>
                <a:latin typeface="Tunga" panose="020B0502040204020203" pitchFamily="34" charset="0"/>
                <a:ea typeface="ＭＳ Ｐゴシック"/>
                <a:cs typeface="Tunga" panose="020B0502040204020203" pitchFamily="34" charset="0"/>
              </a:rPr>
              <a:t>Que faire devant des faits </a:t>
            </a:r>
            <a:r>
              <a:rPr lang="fr-FR" sz="2800" kern="0" dirty="0" smtClean="0">
                <a:solidFill>
                  <a:srgbClr val="002060"/>
                </a:solidFill>
                <a:latin typeface="Tunga" panose="020B0502040204020203" pitchFamily="34" charset="0"/>
                <a:ea typeface="ＭＳ Ｐゴシック"/>
                <a:cs typeface="Tunga" panose="020B0502040204020203" pitchFamily="34" charset="0"/>
              </a:rPr>
              <a:t>graves</a:t>
            </a:r>
            <a:r>
              <a:rPr lang="fr-FR" sz="2800" kern="0" dirty="0">
                <a:solidFill>
                  <a:srgbClr val="002060"/>
                </a:solidFill>
                <a:latin typeface="Tunga" panose="020B0502040204020203" pitchFamily="34" charset="0"/>
                <a:ea typeface="ＭＳ Ｐゴシック"/>
                <a:cs typeface="Tunga" panose="020B0502040204020203" pitchFamily="34" charset="0"/>
              </a:rPr>
              <a:t> </a:t>
            </a:r>
          </a:p>
        </p:txBody>
      </p:sp>
      <p:sp>
        <p:nvSpPr>
          <p:cNvPr id="3" name="Espace réservé du contenu 2"/>
          <p:cNvSpPr>
            <a:spLocks noGrp="1"/>
          </p:cNvSpPr>
          <p:nvPr>
            <p:ph idx="1"/>
          </p:nvPr>
        </p:nvSpPr>
        <p:spPr>
          <a:xfrm>
            <a:off x="323528" y="1412776"/>
            <a:ext cx="8426450" cy="4276725"/>
          </a:xfrm>
        </p:spPr>
        <p:txBody>
          <a:bodyPr/>
          <a:lstStyle/>
          <a:p>
            <a:pPr marL="0" indent="0"/>
            <a:r>
              <a:rPr lang="fr-FR" dirty="0" smtClean="0"/>
              <a:t>-</a:t>
            </a:r>
            <a:r>
              <a:rPr lang="fr-FR" sz="1800" dirty="0">
                <a:solidFill>
                  <a:srgbClr val="002060"/>
                </a:solidFill>
                <a:latin typeface="Tunga" panose="020B0502040204020203" pitchFamily="34" charset="0"/>
                <a:ea typeface="Calibri"/>
                <a:cs typeface="Tunga" panose="020B0502040204020203" pitchFamily="34" charset="0"/>
              </a:rPr>
              <a:t>Si l’agent a commis des faits graves ne permettant pas qu’il reste en poste pendant la procédure disciplinaire, il doit être </a:t>
            </a:r>
            <a:r>
              <a:rPr lang="fr-FR" sz="1800" b="1" dirty="0">
                <a:solidFill>
                  <a:srgbClr val="002060"/>
                </a:solidFill>
                <a:latin typeface="Tunga" panose="020B0502040204020203" pitchFamily="34" charset="0"/>
                <a:ea typeface="Calibri"/>
                <a:cs typeface="Tunga" panose="020B0502040204020203" pitchFamily="34" charset="0"/>
              </a:rPr>
              <a:t>mis à pied à titre conservatoire </a:t>
            </a:r>
            <a:r>
              <a:rPr lang="fr-FR" sz="1800" dirty="0">
                <a:solidFill>
                  <a:srgbClr val="002060"/>
                </a:solidFill>
                <a:latin typeface="Tunga" panose="020B0502040204020203" pitchFamily="34" charset="0"/>
                <a:ea typeface="Calibri"/>
                <a:cs typeface="Tunga" panose="020B0502040204020203" pitchFamily="34" charset="0"/>
              </a:rPr>
              <a:t>(salariés) ou </a:t>
            </a:r>
            <a:r>
              <a:rPr lang="fr-FR" sz="1800" b="1" dirty="0">
                <a:solidFill>
                  <a:srgbClr val="002060"/>
                </a:solidFill>
                <a:latin typeface="Tunga" panose="020B0502040204020203" pitchFamily="34" charset="0"/>
                <a:ea typeface="Calibri"/>
                <a:cs typeface="Tunga" panose="020B0502040204020203" pitchFamily="34" charset="0"/>
              </a:rPr>
              <a:t>suspendu de fonction </a:t>
            </a:r>
            <a:r>
              <a:rPr lang="fr-FR" sz="1800" dirty="0">
                <a:solidFill>
                  <a:srgbClr val="002060"/>
                </a:solidFill>
                <a:latin typeface="Tunga" panose="020B0502040204020203" pitchFamily="34" charset="0"/>
                <a:ea typeface="Calibri"/>
                <a:cs typeface="Tunga" panose="020B0502040204020203" pitchFamily="34" charset="0"/>
              </a:rPr>
              <a:t>(fonctionnaires ) </a:t>
            </a:r>
            <a:endParaRPr lang="fr-FR" sz="1800" dirty="0" smtClean="0">
              <a:solidFill>
                <a:srgbClr val="002060"/>
              </a:solidFill>
              <a:latin typeface="Tunga" panose="020B0502040204020203" pitchFamily="34" charset="0"/>
              <a:ea typeface="Calibri"/>
              <a:cs typeface="Tunga" panose="020B0502040204020203" pitchFamily="34" charset="0"/>
            </a:endParaRPr>
          </a:p>
          <a:p>
            <a:pPr marL="0" indent="0"/>
            <a:r>
              <a:rPr lang="fr-FR" sz="1800" dirty="0" smtClean="0">
                <a:solidFill>
                  <a:srgbClr val="002060"/>
                </a:solidFill>
                <a:latin typeface="Tunga" panose="020B0502040204020203" pitchFamily="34" charset="0"/>
                <a:ea typeface="Calibri"/>
                <a:cs typeface="Tunga" panose="020B0502040204020203" pitchFamily="34" charset="0"/>
              </a:rPr>
              <a:t>- Cette mesure se prend au niveau de la DR après concertation  </a:t>
            </a:r>
          </a:p>
          <a:p>
            <a:pPr marL="0" indent="0"/>
            <a:r>
              <a:rPr lang="fr-FR" sz="1800" dirty="0" smtClean="0">
                <a:solidFill>
                  <a:srgbClr val="002060"/>
                </a:solidFill>
                <a:latin typeface="Tunga" panose="020B0502040204020203" pitchFamily="34" charset="0"/>
                <a:ea typeface="Calibri"/>
                <a:cs typeface="Tunga" panose="020B0502040204020203" pitchFamily="34" charset="0"/>
              </a:rPr>
              <a:t>-Un  courrier doit être remis à l’agent rapidement après la découverte des faits pour lui signifier sa mise à pied ou son retrait de service.</a:t>
            </a:r>
          </a:p>
          <a:p>
            <a:pPr marL="0" indent="0"/>
            <a:r>
              <a:rPr lang="fr-FR" sz="1800" dirty="0" smtClean="0">
                <a:solidFill>
                  <a:srgbClr val="002060"/>
                </a:solidFill>
                <a:latin typeface="Tunga" panose="020B0502040204020203" pitchFamily="34" charset="0"/>
                <a:ea typeface="Calibri"/>
                <a:cs typeface="Tunga" panose="020B0502040204020203" pitchFamily="34" charset="0"/>
              </a:rPr>
              <a:t>-Si les faits nécessitent une enquête SNE, celle-ci est déclenchée auprès du responsable Sureté après accord DR.</a:t>
            </a:r>
          </a:p>
          <a:p>
            <a:pPr marL="0" indent="0"/>
            <a:endParaRPr lang="fr-FR" sz="1800" dirty="0">
              <a:solidFill>
                <a:srgbClr val="002060"/>
              </a:solidFill>
              <a:latin typeface="Tunga" panose="020B0502040204020203" pitchFamily="34" charset="0"/>
              <a:ea typeface="Calibri"/>
              <a:cs typeface="Tunga" panose="020B0502040204020203" pitchFamily="34" charset="0"/>
            </a:endParaRPr>
          </a:p>
        </p:txBody>
      </p:sp>
      <p:sp>
        <p:nvSpPr>
          <p:cNvPr id="4" name="Espace réservé du numéro de diapositive 3"/>
          <p:cNvSpPr>
            <a:spLocks noGrp="1"/>
          </p:cNvSpPr>
          <p:nvPr>
            <p:ph type="sldNum" sz="quarter" idx="12"/>
          </p:nvPr>
        </p:nvSpPr>
        <p:spPr/>
        <p:txBody>
          <a:bodyPr/>
          <a:lstStyle/>
          <a:p>
            <a:pPr>
              <a:defRPr/>
            </a:pPr>
            <a:fld id="{3C618B29-B5D0-4EB9-A54D-E8FBC92144CA}" type="slidenum">
              <a:rPr lang="fr-FR" smtClean="0"/>
              <a:pPr>
                <a:defRPr/>
              </a:pPr>
              <a:t>20</a:t>
            </a:fld>
            <a:endParaRPr lang="fr-FR" dirty="0"/>
          </a:p>
        </p:txBody>
      </p:sp>
      <p:pic>
        <p:nvPicPr>
          <p:cNvPr id="6" name="Picture 8" descr="http://ecrire-et-senrichir.com/wp-content/uploads/2012/09/logo-bonhomme-interrogation-%C3%A9crire-et-senrichir.png"/>
          <p:cNvPicPr>
            <a:picLocks noChangeAspect="1" noChangeArrowheads="1"/>
          </p:cNvPicPr>
          <p:nvPr/>
        </p:nvPicPr>
        <p:blipFill>
          <a:blip r:embed="rId3" cstate="print"/>
          <a:srcRect/>
          <a:stretch>
            <a:fillRect/>
          </a:stretch>
        </p:blipFill>
        <p:spPr bwMode="auto">
          <a:xfrm>
            <a:off x="6660232" y="116632"/>
            <a:ext cx="1152128" cy="1152128"/>
          </a:xfrm>
          <a:prstGeom prst="rect">
            <a:avLst/>
          </a:prstGeom>
          <a:noFill/>
        </p:spPr>
      </p:pic>
    </p:spTree>
    <p:extLst>
      <p:ext uri="{BB962C8B-B14F-4D97-AF65-F5344CB8AC3E}">
        <p14:creationId xmlns:p14="http://schemas.microsoft.com/office/powerpoint/2010/main" val="8264430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332656"/>
            <a:ext cx="8427216" cy="648072"/>
          </a:xfrm>
        </p:spPr>
        <p:txBody>
          <a:bodyPr/>
          <a:lstStyle/>
          <a:p>
            <a:r>
              <a:rPr lang="fr-FR" u="sng" cap="none" dirty="0" smtClean="0">
                <a:solidFill>
                  <a:srgbClr val="002060"/>
                </a:solidFill>
                <a:latin typeface="Tunga" panose="020B0502040204020203" pitchFamily="34" charset="0"/>
                <a:cs typeface="Tunga" panose="020B0502040204020203" pitchFamily="34" charset="0"/>
              </a:rPr>
              <a:t>Echelle des sanctions salariés</a:t>
            </a:r>
            <a:endParaRPr lang="fr-FR" u="sng" cap="none" dirty="0">
              <a:solidFill>
                <a:srgbClr val="002060"/>
              </a:solidFill>
              <a:latin typeface="Tunga" panose="020B0502040204020203" pitchFamily="34" charset="0"/>
              <a:cs typeface="Tunga" panose="020B0502040204020203" pitchFamily="34" charset="0"/>
            </a:endParaRPr>
          </a:p>
        </p:txBody>
      </p:sp>
      <p:sp>
        <p:nvSpPr>
          <p:cNvPr id="3" name="Espace réservé du contenu 2"/>
          <p:cNvSpPr>
            <a:spLocks noGrp="1"/>
          </p:cNvSpPr>
          <p:nvPr>
            <p:ph idx="1"/>
          </p:nvPr>
        </p:nvSpPr>
        <p:spPr>
          <a:xfrm>
            <a:off x="323528" y="980728"/>
            <a:ext cx="8426450" cy="4896544"/>
          </a:xfrm>
        </p:spPr>
        <p:txBody>
          <a:bodyPr/>
          <a:lstStyle/>
          <a:p>
            <a:pPr marL="0" indent="0">
              <a:lnSpc>
                <a:spcPct val="80000"/>
              </a:lnSpc>
              <a:spcBef>
                <a:spcPct val="20000"/>
              </a:spcBef>
              <a:buClr>
                <a:srgbClr val="002395"/>
              </a:buClr>
              <a:defRPr/>
            </a:pPr>
            <a:r>
              <a:rPr lang="fr-FR" altLang="fr-FR" kern="0" dirty="0" smtClean="0">
                <a:solidFill>
                  <a:srgbClr val="002060"/>
                </a:solidFill>
                <a:latin typeface="Tunga" panose="020B0502040204020203" pitchFamily="34" charset="0"/>
                <a:ea typeface="ＭＳ Ｐゴシック"/>
                <a:cs typeface="Tunga" panose="020B0502040204020203" pitchFamily="34" charset="0"/>
              </a:rPr>
              <a:t>   </a:t>
            </a:r>
          </a:p>
          <a:p>
            <a:pPr marL="0" indent="0">
              <a:lnSpc>
                <a:spcPct val="80000"/>
              </a:lnSpc>
              <a:spcBef>
                <a:spcPct val="20000"/>
              </a:spcBef>
              <a:buClr>
                <a:srgbClr val="002395"/>
              </a:buClr>
              <a:defRPr/>
            </a:pPr>
            <a:r>
              <a:rPr lang="fr-FR" altLang="fr-FR" sz="1800" kern="0" dirty="0">
                <a:solidFill>
                  <a:srgbClr val="002060"/>
                </a:solidFill>
                <a:latin typeface="Tunga" panose="020B0502040204020203" pitchFamily="34" charset="0"/>
                <a:ea typeface="ＭＳ Ｐゴシック"/>
                <a:cs typeface="Tunga" panose="020B0502040204020203" pitchFamily="34" charset="0"/>
              </a:rPr>
              <a:t> </a:t>
            </a:r>
            <a:r>
              <a:rPr lang="fr-FR" altLang="fr-FR" sz="1800" kern="0" dirty="0" smtClean="0">
                <a:solidFill>
                  <a:srgbClr val="002060"/>
                </a:solidFill>
                <a:latin typeface="Tunga" panose="020B0502040204020203" pitchFamily="34" charset="0"/>
                <a:ea typeface="ＭＳ Ｐゴシック"/>
                <a:cs typeface="Tunga" panose="020B0502040204020203" pitchFamily="34" charset="0"/>
              </a:rPr>
              <a:t>    </a:t>
            </a:r>
            <a:r>
              <a:rPr lang="fr-FR" altLang="fr-FR" sz="1800" b="1" kern="0" dirty="0" smtClean="0">
                <a:solidFill>
                  <a:srgbClr val="002060"/>
                </a:solidFill>
                <a:latin typeface="Tunga" panose="020B0502040204020203" pitchFamily="34" charset="0"/>
                <a:ea typeface="ＭＳ Ｐゴシック"/>
                <a:cs typeface="Tunga" panose="020B0502040204020203" pitchFamily="34" charset="0"/>
              </a:rPr>
              <a:t>Sanctions ne nécessitant pas l’avis d’une CCP</a:t>
            </a:r>
            <a:r>
              <a:rPr lang="fr-FR" altLang="fr-FR" sz="1800" b="1" kern="0" dirty="0">
                <a:solidFill>
                  <a:srgbClr val="002060"/>
                </a:solidFill>
                <a:latin typeface="Tunga" panose="020B0502040204020203" pitchFamily="34" charset="0"/>
                <a:ea typeface="ＭＳ Ｐゴシック"/>
                <a:cs typeface="Tunga" panose="020B0502040204020203" pitchFamily="34" charset="0"/>
              </a:rPr>
              <a:t>	</a:t>
            </a:r>
            <a:endParaRPr lang="fr-FR" altLang="fr-FR" sz="1800" b="1" kern="0" dirty="0" smtClean="0">
              <a:solidFill>
                <a:srgbClr val="002060"/>
              </a:solidFill>
              <a:latin typeface="Tunga" panose="020B0502040204020203" pitchFamily="34" charset="0"/>
              <a:ea typeface="ＭＳ Ｐゴシック"/>
              <a:cs typeface="Tunga" panose="020B0502040204020203" pitchFamily="34" charset="0"/>
            </a:endParaRPr>
          </a:p>
          <a:p>
            <a:pPr marL="0" indent="0">
              <a:lnSpc>
                <a:spcPct val="80000"/>
              </a:lnSpc>
              <a:spcBef>
                <a:spcPct val="20000"/>
              </a:spcBef>
              <a:buClr>
                <a:srgbClr val="002395"/>
              </a:buClr>
              <a:defRPr/>
            </a:pPr>
            <a:r>
              <a:rPr lang="fr-FR" altLang="fr-FR" sz="1800" kern="0" dirty="0">
                <a:solidFill>
                  <a:srgbClr val="002060"/>
                </a:solidFill>
                <a:latin typeface="Tunga" panose="020B0502040204020203" pitchFamily="34" charset="0"/>
                <a:ea typeface="ＭＳ Ｐゴシック"/>
                <a:cs typeface="Tunga" panose="020B0502040204020203" pitchFamily="34" charset="0"/>
              </a:rPr>
              <a:t>	</a:t>
            </a:r>
          </a:p>
          <a:p>
            <a:pPr lvl="1">
              <a:lnSpc>
                <a:spcPct val="80000"/>
              </a:lnSpc>
              <a:spcBef>
                <a:spcPct val="20000"/>
              </a:spcBef>
              <a:buClr>
                <a:srgbClr val="002395"/>
              </a:buClr>
              <a:buFont typeface="Arial" pitchFamily="34" charset="0"/>
              <a:buChar char="–"/>
              <a:defRPr/>
            </a:pPr>
            <a:r>
              <a:rPr lang="fr-FR" altLang="fr-FR" sz="1800" kern="0" dirty="0">
                <a:solidFill>
                  <a:srgbClr val="002060"/>
                </a:solidFill>
                <a:latin typeface="Tunga" panose="020B0502040204020203" pitchFamily="34" charset="0"/>
                <a:ea typeface="ＭＳ Ｐゴシック"/>
                <a:cs typeface="Tunga" panose="020B0502040204020203" pitchFamily="34" charset="0"/>
              </a:rPr>
              <a:t>Avertissement	</a:t>
            </a:r>
            <a:endParaRPr lang="fr-FR" altLang="fr-FR" sz="1800" kern="0" dirty="0" smtClean="0">
              <a:solidFill>
                <a:srgbClr val="002060"/>
              </a:solidFill>
              <a:latin typeface="Tunga" panose="020B0502040204020203" pitchFamily="34" charset="0"/>
              <a:ea typeface="ＭＳ Ｐゴシック"/>
              <a:cs typeface="Tunga" panose="020B0502040204020203" pitchFamily="34" charset="0"/>
            </a:endParaRPr>
          </a:p>
          <a:p>
            <a:pPr lvl="1">
              <a:lnSpc>
                <a:spcPct val="80000"/>
              </a:lnSpc>
              <a:spcBef>
                <a:spcPct val="20000"/>
              </a:spcBef>
              <a:buClr>
                <a:srgbClr val="002395"/>
              </a:buClr>
              <a:buFont typeface="Arial" pitchFamily="34" charset="0"/>
              <a:buChar char="–"/>
              <a:defRPr/>
            </a:pPr>
            <a:r>
              <a:rPr lang="fr-FR" altLang="fr-FR" sz="1800" kern="0" dirty="0" smtClean="0">
                <a:solidFill>
                  <a:srgbClr val="002060"/>
                </a:solidFill>
                <a:latin typeface="Tunga" panose="020B0502040204020203" pitchFamily="34" charset="0"/>
                <a:ea typeface="ＭＳ Ｐゴシック"/>
                <a:cs typeface="Tunga" panose="020B0502040204020203" pitchFamily="34" charset="0"/>
              </a:rPr>
              <a:t>Blâme</a:t>
            </a:r>
          </a:p>
          <a:p>
            <a:pPr lvl="1">
              <a:lnSpc>
                <a:spcPct val="80000"/>
              </a:lnSpc>
              <a:spcBef>
                <a:spcPct val="20000"/>
              </a:spcBef>
              <a:buClr>
                <a:srgbClr val="002395"/>
              </a:buClr>
              <a:buFont typeface="Arial" pitchFamily="34" charset="0"/>
              <a:buChar char="–"/>
              <a:defRPr/>
            </a:pPr>
            <a:endParaRPr lang="fr-FR" altLang="fr-FR" sz="1800" kern="0" dirty="0" smtClean="0">
              <a:solidFill>
                <a:srgbClr val="002060"/>
              </a:solidFill>
              <a:latin typeface="Tunga" panose="020B0502040204020203" pitchFamily="34" charset="0"/>
              <a:ea typeface="ＭＳ Ｐゴシック"/>
              <a:cs typeface="Tunga" panose="020B0502040204020203" pitchFamily="34" charset="0"/>
            </a:endParaRPr>
          </a:p>
          <a:p>
            <a:pPr marL="0" lvl="1" indent="0">
              <a:lnSpc>
                <a:spcPct val="80000"/>
              </a:lnSpc>
              <a:spcBef>
                <a:spcPct val="20000"/>
              </a:spcBef>
              <a:buClr>
                <a:srgbClr val="002395"/>
              </a:buClr>
              <a:buNone/>
              <a:defRPr/>
            </a:pPr>
            <a:r>
              <a:rPr lang="fr-FR" altLang="fr-FR" sz="1800" b="1" kern="0" dirty="0" smtClean="0">
                <a:solidFill>
                  <a:srgbClr val="002060"/>
                </a:solidFill>
                <a:latin typeface="Tunga" panose="020B0502040204020203" pitchFamily="34" charset="0"/>
                <a:ea typeface="ＭＳ Ｐゴシック"/>
                <a:cs typeface="Tunga" panose="020B0502040204020203" pitchFamily="34" charset="0"/>
              </a:rPr>
              <a:t>      Sanctions nécessitant l’avis d’une CCP:</a:t>
            </a:r>
          </a:p>
          <a:p>
            <a:pPr marL="0" lvl="1" indent="0">
              <a:lnSpc>
                <a:spcPct val="80000"/>
              </a:lnSpc>
              <a:spcBef>
                <a:spcPct val="20000"/>
              </a:spcBef>
              <a:buClr>
                <a:srgbClr val="002395"/>
              </a:buClr>
              <a:buNone/>
              <a:defRPr/>
            </a:pPr>
            <a:endParaRPr lang="fr-FR" altLang="fr-FR" sz="1800" b="1" kern="0" dirty="0">
              <a:solidFill>
                <a:srgbClr val="002060"/>
              </a:solidFill>
              <a:latin typeface="Tunga" panose="020B0502040204020203" pitchFamily="34" charset="0"/>
              <a:ea typeface="ＭＳ Ｐゴシック"/>
              <a:cs typeface="Tunga" panose="020B0502040204020203" pitchFamily="34" charset="0"/>
            </a:endParaRPr>
          </a:p>
          <a:p>
            <a:pPr lvl="1">
              <a:lnSpc>
                <a:spcPct val="80000"/>
              </a:lnSpc>
              <a:spcBef>
                <a:spcPct val="20000"/>
              </a:spcBef>
              <a:buClr>
                <a:srgbClr val="002395"/>
              </a:buClr>
              <a:buFont typeface="Arial" pitchFamily="34" charset="0"/>
              <a:buChar char="–"/>
              <a:defRPr/>
            </a:pPr>
            <a:r>
              <a:rPr lang="fr-FR" altLang="fr-FR" sz="1800" kern="0" dirty="0">
                <a:solidFill>
                  <a:srgbClr val="002060"/>
                </a:solidFill>
                <a:latin typeface="Tunga" panose="020B0502040204020203" pitchFamily="34" charset="0"/>
                <a:ea typeface="ＭＳ Ｐゴシック"/>
                <a:cs typeface="Tunga" panose="020B0502040204020203" pitchFamily="34" charset="0"/>
              </a:rPr>
              <a:t>Blâme avec inscription au dossier</a:t>
            </a:r>
          </a:p>
          <a:p>
            <a:pPr lvl="1">
              <a:lnSpc>
                <a:spcPct val="80000"/>
              </a:lnSpc>
              <a:spcBef>
                <a:spcPct val="20000"/>
              </a:spcBef>
              <a:buClr>
                <a:srgbClr val="002395"/>
              </a:buClr>
              <a:buFont typeface="Arial" pitchFamily="34" charset="0"/>
              <a:buChar char="–"/>
              <a:defRPr/>
            </a:pPr>
            <a:r>
              <a:rPr lang="fr-FR" altLang="fr-FR" sz="1800" kern="0" dirty="0">
                <a:solidFill>
                  <a:srgbClr val="002060"/>
                </a:solidFill>
                <a:latin typeface="Tunga" panose="020B0502040204020203" pitchFamily="34" charset="0"/>
                <a:ea typeface="ＭＳ Ｐゴシック"/>
                <a:cs typeface="Tunga" panose="020B0502040204020203" pitchFamily="34" charset="0"/>
              </a:rPr>
              <a:t>Mise à pied d’1 semaine à 3 mois avec privation de tout ou partie du salaire (sursis impossible)</a:t>
            </a:r>
          </a:p>
          <a:p>
            <a:pPr lvl="1">
              <a:lnSpc>
                <a:spcPct val="80000"/>
              </a:lnSpc>
              <a:spcBef>
                <a:spcPct val="20000"/>
              </a:spcBef>
              <a:buClr>
                <a:srgbClr val="002395"/>
              </a:buClr>
              <a:buFont typeface="Arial" pitchFamily="34" charset="0"/>
              <a:buChar char="–"/>
              <a:defRPr/>
            </a:pPr>
            <a:r>
              <a:rPr lang="fr-FR" altLang="fr-FR" sz="1800" kern="0" dirty="0">
                <a:solidFill>
                  <a:srgbClr val="002060"/>
                </a:solidFill>
                <a:latin typeface="Tunga" panose="020B0502040204020203" pitchFamily="34" charset="0"/>
                <a:ea typeface="ＭＳ Ｐゴシック"/>
                <a:cs typeface="Tunga" panose="020B0502040204020203" pitchFamily="34" charset="0"/>
              </a:rPr>
              <a:t>Licenciement </a:t>
            </a:r>
            <a:r>
              <a:rPr lang="fr-FR" altLang="fr-FR" sz="1800" b="1" kern="0" dirty="0">
                <a:solidFill>
                  <a:srgbClr val="002060"/>
                </a:solidFill>
                <a:latin typeface="Tunga" panose="020B0502040204020203" pitchFamily="34" charset="0"/>
                <a:ea typeface="ＭＳ Ｐゴシック"/>
                <a:cs typeface="Tunga" panose="020B0502040204020203" pitchFamily="34" charset="0"/>
              </a:rPr>
              <a:t>(avec indemnités, préavis et congés payés)</a:t>
            </a:r>
          </a:p>
          <a:p>
            <a:pPr lvl="1">
              <a:lnSpc>
                <a:spcPct val="80000"/>
              </a:lnSpc>
              <a:spcBef>
                <a:spcPct val="20000"/>
              </a:spcBef>
              <a:buClr>
                <a:srgbClr val="002395"/>
              </a:buClr>
              <a:buFont typeface="Arial" pitchFamily="34" charset="0"/>
              <a:buChar char="–"/>
              <a:defRPr/>
            </a:pPr>
            <a:r>
              <a:rPr lang="fr-FR" altLang="fr-FR" sz="1800" kern="0" dirty="0">
                <a:solidFill>
                  <a:srgbClr val="002060"/>
                </a:solidFill>
                <a:latin typeface="Tunga" panose="020B0502040204020203" pitchFamily="34" charset="0"/>
                <a:ea typeface="ＭＳ Ｐゴシック"/>
                <a:cs typeface="Tunga" panose="020B0502040204020203" pitchFamily="34" charset="0"/>
              </a:rPr>
              <a:t>Licenciement pour faute grave </a:t>
            </a:r>
            <a:r>
              <a:rPr lang="fr-FR" altLang="fr-FR" sz="1800" b="1" kern="0" dirty="0">
                <a:solidFill>
                  <a:srgbClr val="002060"/>
                </a:solidFill>
                <a:latin typeface="Tunga" panose="020B0502040204020203" pitchFamily="34" charset="0"/>
                <a:ea typeface="ＭＳ Ｐゴシック"/>
                <a:cs typeface="Tunga" panose="020B0502040204020203" pitchFamily="34" charset="0"/>
              </a:rPr>
              <a:t>(sans indemnités ni préavis – paiement des congés payés)</a:t>
            </a:r>
          </a:p>
          <a:p>
            <a:pPr lvl="1">
              <a:lnSpc>
                <a:spcPct val="80000"/>
              </a:lnSpc>
              <a:spcBef>
                <a:spcPct val="20000"/>
              </a:spcBef>
              <a:buClr>
                <a:srgbClr val="002395"/>
              </a:buClr>
              <a:buFont typeface="Arial" pitchFamily="34" charset="0"/>
              <a:buChar char="–"/>
              <a:defRPr/>
            </a:pPr>
            <a:r>
              <a:rPr lang="fr-FR" altLang="fr-FR" sz="1800" kern="0" dirty="0">
                <a:solidFill>
                  <a:srgbClr val="002060"/>
                </a:solidFill>
                <a:latin typeface="Tunga" panose="020B0502040204020203" pitchFamily="34" charset="0"/>
                <a:ea typeface="ＭＳ Ｐゴシック"/>
                <a:cs typeface="Tunga" panose="020B0502040204020203" pitchFamily="34" charset="0"/>
              </a:rPr>
              <a:t>Licenciement pour faute lourde </a:t>
            </a:r>
            <a:r>
              <a:rPr lang="fr-FR" altLang="fr-FR" sz="1800" b="1" kern="0" dirty="0">
                <a:solidFill>
                  <a:srgbClr val="002060"/>
                </a:solidFill>
                <a:latin typeface="Tunga" panose="020B0502040204020203" pitchFamily="34" charset="0"/>
                <a:ea typeface="ＭＳ Ｐゴシック"/>
                <a:cs typeface="Tunga" panose="020B0502040204020203" pitchFamily="34" charset="0"/>
              </a:rPr>
              <a:t>(sans indemnités ni préavis ni congés payés)</a:t>
            </a:r>
          </a:p>
          <a:p>
            <a:pPr lvl="1">
              <a:lnSpc>
                <a:spcPct val="80000"/>
              </a:lnSpc>
              <a:spcBef>
                <a:spcPct val="20000"/>
              </a:spcBef>
              <a:buClr>
                <a:srgbClr val="002395"/>
              </a:buClr>
              <a:defRPr/>
            </a:pPr>
            <a:endParaRPr lang="fr-FR" altLang="fr-FR" sz="1800" b="1" kern="0" dirty="0">
              <a:solidFill>
                <a:srgbClr val="002060"/>
              </a:solidFill>
              <a:latin typeface="Tunga" panose="020B0502040204020203" pitchFamily="34" charset="0"/>
              <a:ea typeface="ＭＳ Ｐゴシック"/>
              <a:cs typeface="Tunga" panose="020B0502040204020203" pitchFamily="34" charset="0"/>
            </a:endParaRPr>
          </a:p>
          <a:p>
            <a:endParaRPr lang="fr-FR" sz="1800" dirty="0"/>
          </a:p>
        </p:txBody>
      </p:sp>
      <p:sp>
        <p:nvSpPr>
          <p:cNvPr id="4" name="Espace réservé du numéro de diapositive 3"/>
          <p:cNvSpPr>
            <a:spLocks noGrp="1"/>
          </p:cNvSpPr>
          <p:nvPr>
            <p:ph type="sldNum" sz="quarter" idx="12"/>
          </p:nvPr>
        </p:nvSpPr>
        <p:spPr/>
        <p:txBody>
          <a:bodyPr/>
          <a:lstStyle/>
          <a:p>
            <a:pPr>
              <a:defRPr/>
            </a:pPr>
            <a:fld id="{3C618B29-B5D0-4EB9-A54D-E8FBC92144CA}" type="slidenum">
              <a:rPr lang="fr-FR" smtClean="0"/>
              <a:pPr>
                <a:defRPr/>
              </a:pPr>
              <a:t>21</a:t>
            </a:fld>
            <a:endParaRPr lang="fr-FR" dirty="0"/>
          </a:p>
        </p:txBody>
      </p:sp>
    </p:spTree>
    <p:extLst>
      <p:ext uri="{BB962C8B-B14F-4D97-AF65-F5344CB8AC3E}">
        <p14:creationId xmlns:p14="http://schemas.microsoft.com/office/powerpoint/2010/main" val="3640577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9345" y="66328"/>
            <a:ext cx="8427216" cy="626368"/>
          </a:xfrm>
        </p:spPr>
        <p:txBody>
          <a:bodyPr/>
          <a:lstStyle/>
          <a:p>
            <a:r>
              <a:rPr lang="fr-FR" u="sng" cap="none" dirty="0" smtClean="0">
                <a:solidFill>
                  <a:srgbClr val="002060"/>
                </a:solidFill>
                <a:latin typeface="Tunga" panose="020B0502040204020203" pitchFamily="34" charset="0"/>
                <a:cs typeface="Tunga" panose="020B0502040204020203" pitchFamily="34" charset="0"/>
              </a:rPr>
              <a:t>Echelle des sanctions fonctionnaire</a:t>
            </a:r>
            <a:endParaRPr lang="fr-FR" u="sng" cap="none" dirty="0">
              <a:solidFill>
                <a:srgbClr val="002060"/>
              </a:solidFill>
              <a:latin typeface="Tunga" panose="020B0502040204020203" pitchFamily="34" charset="0"/>
              <a:cs typeface="Tunga" panose="020B0502040204020203" pitchFamily="34" charset="0"/>
            </a:endParaRPr>
          </a:p>
        </p:txBody>
      </p:sp>
      <p:sp>
        <p:nvSpPr>
          <p:cNvPr id="3" name="Espace réservé du contenu 2"/>
          <p:cNvSpPr>
            <a:spLocks noGrp="1"/>
          </p:cNvSpPr>
          <p:nvPr>
            <p:ph idx="1"/>
          </p:nvPr>
        </p:nvSpPr>
        <p:spPr>
          <a:xfrm>
            <a:off x="323528" y="836712"/>
            <a:ext cx="8426450" cy="5688632"/>
          </a:xfrm>
        </p:spPr>
        <p:txBody>
          <a:bodyPr/>
          <a:lstStyle/>
          <a:p>
            <a:pPr marL="0" indent="0" algn="l">
              <a:lnSpc>
                <a:spcPct val="80000"/>
              </a:lnSpc>
              <a:spcBef>
                <a:spcPct val="20000"/>
              </a:spcBef>
              <a:buClr>
                <a:srgbClr val="002395"/>
              </a:buClr>
              <a:defRPr/>
            </a:pPr>
            <a:r>
              <a:rPr lang="fr-FR" altLang="fr-FR" sz="1600" b="1" kern="0" dirty="0" smtClean="0">
                <a:solidFill>
                  <a:srgbClr val="002060"/>
                </a:solidFill>
                <a:latin typeface="Tunga" panose="020B0502040204020203" pitchFamily="34" charset="0"/>
                <a:ea typeface="ＭＳ Ｐゴシック"/>
                <a:cs typeface="Tunga" panose="020B0502040204020203" pitchFamily="34" charset="0"/>
              </a:rPr>
              <a:t>    </a:t>
            </a:r>
            <a:r>
              <a:rPr lang="fr-FR" altLang="fr-FR" sz="1800" b="1" kern="0" dirty="0" smtClean="0">
                <a:solidFill>
                  <a:srgbClr val="002060"/>
                </a:solidFill>
                <a:latin typeface="Tunga" panose="020B0502040204020203" pitchFamily="34" charset="0"/>
                <a:ea typeface="ＭＳ Ｐゴシック"/>
                <a:cs typeface="Tunga" panose="020B0502040204020203" pitchFamily="34" charset="0"/>
              </a:rPr>
              <a:t>Sanctions ne nécessitant pas l’avis d’une CAP</a:t>
            </a:r>
          </a:p>
          <a:p>
            <a:pPr lvl="1">
              <a:lnSpc>
                <a:spcPct val="80000"/>
              </a:lnSpc>
              <a:spcBef>
                <a:spcPct val="20000"/>
              </a:spcBef>
              <a:buClr>
                <a:srgbClr val="002395"/>
              </a:buClr>
              <a:buFont typeface="Arial" pitchFamily="34" charset="0"/>
              <a:buChar char="–"/>
              <a:defRPr/>
            </a:pPr>
            <a:r>
              <a:rPr lang="fr-FR" altLang="fr-FR" sz="1800" b="1" kern="0" dirty="0" smtClean="0">
                <a:solidFill>
                  <a:srgbClr val="002060"/>
                </a:solidFill>
                <a:latin typeface="Tunga" panose="020B0502040204020203" pitchFamily="34" charset="0"/>
                <a:ea typeface="ＭＳ Ｐゴシック"/>
                <a:cs typeface="Tunga" panose="020B0502040204020203" pitchFamily="34" charset="0"/>
              </a:rPr>
              <a:t>1</a:t>
            </a:r>
            <a:r>
              <a:rPr lang="fr-FR" altLang="fr-FR" sz="1800" b="1" kern="0" baseline="30000" dirty="0" smtClean="0">
                <a:solidFill>
                  <a:srgbClr val="002060"/>
                </a:solidFill>
                <a:latin typeface="Tunga" panose="020B0502040204020203" pitchFamily="34" charset="0"/>
                <a:ea typeface="ＭＳ Ｐゴシック"/>
                <a:cs typeface="Tunga" panose="020B0502040204020203" pitchFamily="34" charset="0"/>
              </a:rPr>
              <a:t>er</a:t>
            </a:r>
            <a:r>
              <a:rPr lang="fr-FR" altLang="fr-FR" sz="1800" b="1" kern="0" dirty="0" smtClean="0">
                <a:solidFill>
                  <a:srgbClr val="002060"/>
                </a:solidFill>
                <a:latin typeface="Tunga" panose="020B0502040204020203" pitchFamily="34" charset="0"/>
                <a:ea typeface="ＭＳ Ｐゴシック"/>
                <a:cs typeface="Tunga" panose="020B0502040204020203" pitchFamily="34" charset="0"/>
              </a:rPr>
              <a:t> </a:t>
            </a:r>
            <a:r>
              <a:rPr lang="fr-FR" altLang="fr-FR" sz="1800" b="1" kern="0" dirty="0">
                <a:solidFill>
                  <a:srgbClr val="002060"/>
                </a:solidFill>
                <a:latin typeface="Tunga" panose="020B0502040204020203" pitchFamily="34" charset="0"/>
                <a:ea typeface="ＭＳ Ｐゴシック"/>
                <a:cs typeface="Tunga" panose="020B0502040204020203" pitchFamily="34" charset="0"/>
              </a:rPr>
              <a:t>groupe</a:t>
            </a:r>
          </a:p>
          <a:p>
            <a:pPr lvl="2">
              <a:lnSpc>
                <a:spcPct val="80000"/>
              </a:lnSpc>
              <a:spcBef>
                <a:spcPct val="20000"/>
              </a:spcBef>
              <a:buClr>
                <a:srgbClr val="4F5150"/>
              </a:buClr>
              <a:buFont typeface="Lucida Grande"/>
              <a:buChar char="●"/>
              <a:defRPr/>
            </a:pPr>
            <a:r>
              <a:rPr lang="fr-FR" altLang="fr-FR" sz="1800" kern="0" dirty="0">
                <a:solidFill>
                  <a:srgbClr val="002060"/>
                </a:solidFill>
                <a:latin typeface="Tunga" panose="020B0502040204020203" pitchFamily="34" charset="0"/>
                <a:ea typeface="ＭＳ Ｐゴシック"/>
                <a:cs typeface="Tunga" panose="020B0502040204020203" pitchFamily="34" charset="0"/>
              </a:rPr>
              <a:t>Avertissement</a:t>
            </a:r>
          </a:p>
          <a:p>
            <a:pPr lvl="2">
              <a:lnSpc>
                <a:spcPct val="80000"/>
              </a:lnSpc>
              <a:spcBef>
                <a:spcPct val="20000"/>
              </a:spcBef>
              <a:buClr>
                <a:srgbClr val="4F5150"/>
              </a:buClr>
              <a:buFont typeface="Lucida Grande"/>
              <a:buChar char="●"/>
              <a:defRPr/>
            </a:pPr>
            <a:r>
              <a:rPr lang="fr-FR" altLang="fr-FR" sz="1800" kern="0" dirty="0" smtClean="0">
                <a:solidFill>
                  <a:srgbClr val="002060"/>
                </a:solidFill>
                <a:latin typeface="Tunga" panose="020B0502040204020203" pitchFamily="34" charset="0"/>
                <a:ea typeface="ＭＳ Ｐゴシック"/>
                <a:cs typeface="Tunga" panose="020B0502040204020203" pitchFamily="34" charset="0"/>
              </a:rPr>
              <a:t>Blâme</a:t>
            </a:r>
          </a:p>
          <a:p>
            <a:pPr lvl="2">
              <a:lnSpc>
                <a:spcPct val="80000"/>
              </a:lnSpc>
              <a:spcBef>
                <a:spcPct val="20000"/>
              </a:spcBef>
              <a:buClr>
                <a:srgbClr val="4F5150"/>
              </a:buClr>
              <a:buFont typeface="Lucida Grande"/>
              <a:buChar char="●"/>
              <a:defRPr/>
            </a:pPr>
            <a:endParaRPr lang="fr-FR" altLang="fr-FR" sz="1800" kern="0" dirty="0" smtClean="0">
              <a:solidFill>
                <a:srgbClr val="002060"/>
              </a:solidFill>
              <a:latin typeface="Tunga" panose="020B0502040204020203" pitchFamily="34" charset="0"/>
              <a:ea typeface="ＭＳ Ｐゴシック"/>
              <a:cs typeface="Tunga" panose="020B0502040204020203" pitchFamily="34" charset="0"/>
            </a:endParaRPr>
          </a:p>
          <a:p>
            <a:pPr marL="266700" lvl="2" indent="0">
              <a:lnSpc>
                <a:spcPct val="80000"/>
              </a:lnSpc>
              <a:spcBef>
                <a:spcPct val="20000"/>
              </a:spcBef>
              <a:buClr>
                <a:srgbClr val="4F5150"/>
              </a:buClr>
              <a:buNone/>
              <a:defRPr/>
            </a:pPr>
            <a:r>
              <a:rPr lang="fr-FR" altLang="fr-FR" sz="1800" b="1" kern="0" dirty="0" smtClean="0">
                <a:solidFill>
                  <a:srgbClr val="002060"/>
                </a:solidFill>
                <a:latin typeface="Tunga" panose="020B0502040204020203" pitchFamily="34" charset="0"/>
                <a:ea typeface="ＭＳ Ｐゴシック"/>
                <a:cs typeface="Tunga" panose="020B0502040204020203" pitchFamily="34" charset="0"/>
              </a:rPr>
              <a:t>Sanctions nécessitant l’avis d’une CAP</a:t>
            </a:r>
          </a:p>
          <a:p>
            <a:pPr marL="266700" lvl="2" indent="0">
              <a:lnSpc>
                <a:spcPct val="80000"/>
              </a:lnSpc>
              <a:spcBef>
                <a:spcPct val="20000"/>
              </a:spcBef>
              <a:buClr>
                <a:srgbClr val="4F5150"/>
              </a:buClr>
              <a:buNone/>
              <a:defRPr/>
            </a:pPr>
            <a:endParaRPr lang="fr-FR" altLang="fr-FR" sz="1800" b="1" kern="0" dirty="0">
              <a:solidFill>
                <a:srgbClr val="002060"/>
              </a:solidFill>
              <a:latin typeface="Tunga" panose="020B0502040204020203" pitchFamily="34" charset="0"/>
              <a:ea typeface="ＭＳ Ｐゴシック"/>
              <a:cs typeface="Tunga" panose="020B0502040204020203" pitchFamily="34" charset="0"/>
            </a:endParaRPr>
          </a:p>
          <a:p>
            <a:pPr lvl="1">
              <a:lnSpc>
                <a:spcPct val="80000"/>
              </a:lnSpc>
              <a:spcBef>
                <a:spcPct val="20000"/>
              </a:spcBef>
              <a:buClr>
                <a:srgbClr val="002395"/>
              </a:buClr>
              <a:buFont typeface="Arial" pitchFamily="34" charset="0"/>
              <a:buChar char="–"/>
              <a:defRPr/>
            </a:pPr>
            <a:r>
              <a:rPr lang="fr-FR" altLang="fr-FR" sz="1800" b="1" kern="0" dirty="0" smtClean="0">
                <a:solidFill>
                  <a:srgbClr val="002060"/>
                </a:solidFill>
                <a:latin typeface="Tunga" panose="020B0502040204020203" pitchFamily="34" charset="0"/>
                <a:ea typeface="ＭＳ Ｐゴシック"/>
                <a:cs typeface="Tunga" panose="020B0502040204020203" pitchFamily="34" charset="0"/>
              </a:rPr>
              <a:t>2</a:t>
            </a:r>
            <a:r>
              <a:rPr lang="fr-FR" altLang="fr-FR" sz="1800" b="1" kern="0" baseline="30000" dirty="0" smtClean="0">
                <a:solidFill>
                  <a:srgbClr val="002060"/>
                </a:solidFill>
                <a:latin typeface="Tunga" panose="020B0502040204020203" pitchFamily="34" charset="0"/>
                <a:ea typeface="ＭＳ Ｐゴシック"/>
                <a:cs typeface="Tunga" panose="020B0502040204020203" pitchFamily="34" charset="0"/>
              </a:rPr>
              <a:t>ème</a:t>
            </a:r>
            <a:r>
              <a:rPr lang="fr-FR" altLang="fr-FR" sz="1800" b="1" kern="0" dirty="0" smtClean="0">
                <a:solidFill>
                  <a:srgbClr val="002060"/>
                </a:solidFill>
                <a:latin typeface="Tunga" panose="020B0502040204020203" pitchFamily="34" charset="0"/>
                <a:ea typeface="ＭＳ Ｐゴシック"/>
                <a:cs typeface="Tunga" panose="020B0502040204020203" pitchFamily="34" charset="0"/>
              </a:rPr>
              <a:t> </a:t>
            </a:r>
            <a:r>
              <a:rPr lang="fr-FR" altLang="fr-FR" sz="1800" b="1" kern="0" dirty="0">
                <a:solidFill>
                  <a:srgbClr val="002060"/>
                </a:solidFill>
                <a:latin typeface="Tunga" panose="020B0502040204020203" pitchFamily="34" charset="0"/>
                <a:ea typeface="ＭＳ Ｐゴシック"/>
                <a:cs typeface="Tunga" panose="020B0502040204020203" pitchFamily="34" charset="0"/>
              </a:rPr>
              <a:t>groupe</a:t>
            </a:r>
          </a:p>
          <a:p>
            <a:pPr lvl="2">
              <a:lnSpc>
                <a:spcPct val="80000"/>
              </a:lnSpc>
              <a:spcBef>
                <a:spcPct val="20000"/>
              </a:spcBef>
              <a:buClr>
                <a:srgbClr val="4F5150"/>
              </a:buClr>
              <a:buFont typeface="Lucida Grande"/>
              <a:buChar char="●"/>
              <a:defRPr/>
            </a:pPr>
            <a:r>
              <a:rPr lang="fr-FR" altLang="fr-FR" sz="1800" kern="0" dirty="0">
                <a:solidFill>
                  <a:srgbClr val="002060"/>
                </a:solidFill>
                <a:latin typeface="Tunga" panose="020B0502040204020203" pitchFamily="34" charset="0"/>
                <a:ea typeface="ＭＳ Ｐゴシック"/>
                <a:cs typeface="Tunga" panose="020B0502040204020203" pitchFamily="34" charset="0"/>
              </a:rPr>
              <a:t>Radiation du tableau d’avancement de grade</a:t>
            </a:r>
          </a:p>
          <a:p>
            <a:pPr lvl="2">
              <a:lnSpc>
                <a:spcPct val="80000"/>
              </a:lnSpc>
              <a:spcBef>
                <a:spcPct val="20000"/>
              </a:spcBef>
              <a:buClr>
                <a:srgbClr val="4F5150"/>
              </a:buClr>
              <a:buFont typeface="Lucida Grande"/>
              <a:buChar char="●"/>
              <a:defRPr/>
            </a:pPr>
            <a:r>
              <a:rPr lang="fr-FR" altLang="fr-FR" sz="1800" kern="0" dirty="0">
                <a:solidFill>
                  <a:srgbClr val="002060"/>
                </a:solidFill>
                <a:latin typeface="Tunga" panose="020B0502040204020203" pitchFamily="34" charset="0"/>
                <a:ea typeface="ＭＳ Ｐゴシック"/>
                <a:cs typeface="Tunga" panose="020B0502040204020203" pitchFamily="34" charset="0"/>
              </a:rPr>
              <a:t>Abaissement d’échelon</a:t>
            </a:r>
          </a:p>
          <a:p>
            <a:pPr lvl="2">
              <a:lnSpc>
                <a:spcPct val="80000"/>
              </a:lnSpc>
              <a:spcBef>
                <a:spcPct val="20000"/>
              </a:spcBef>
              <a:buClr>
                <a:srgbClr val="4F5150"/>
              </a:buClr>
              <a:buFont typeface="Lucida Grande"/>
              <a:buChar char="●"/>
              <a:defRPr/>
            </a:pPr>
            <a:r>
              <a:rPr lang="fr-FR" altLang="fr-FR" sz="1800" kern="0" dirty="0">
                <a:solidFill>
                  <a:srgbClr val="002060"/>
                </a:solidFill>
                <a:latin typeface="Tunga" panose="020B0502040204020203" pitchFamily="34" charset="0"/>
                <a:ea typeface="ＭＳ Ｐゴシック"/>
                <a:cs typeface="Tunga" panose="020B0502040204020203" pitchFamily="34" charset="0"/>
              </a:rPr>
              <a:t>Exclusion temporaire de fonctions pour une durée maximale de 15 </a:t>
            </a:r>
            <a:r>
              <a:rPr lang="fr-FR" altLang="fr-FR" sz="1800" kern="0" dirty="0" smtClean="0">
                <a:solidFill>
                  <a:srgbClr val="002060"/>
                </a:solidFill>
                <a:latin typeface="Tunga" panose="020B0502040204020203" pitchFamily="34" charset="0"/>
                <a:ea typeface="ＭＳ Ｐゴシック"/>
                <a:cs typeface="Tunga" panose="020B0502040204020203" pitchFamily="34" charset="0"/>
              </a:rPr>
              <a:t>jours (</a:t>
            </a:r>
            <a:r>
              <a:rPr lang="fr-FR" altLang="fr-FR" sz="1800" kern="0" dirty="0">
                <a:solidFill>
                  <a:srgbClr val="002060"/>
                </a:solidFill>
                <a:latin typeface="Tunga" panose="020B0502040204020203" pitchFamily="34" charset="0"/>
                <a:ea typeface="ＭＳ Ｐゴシック"/>
                <a:cs typeface="Tunga" panose="020B0502040204020203" pitchFamily="34" charset="0"/>
              </a:rPr>
              <a:t>sursis </a:t>
            </a:r>
            <a:r>
              <a:rPr lang="fr-FR" altLang="fr-FR" sz="1800" kern="0" dirty="0" smtClean="0">
                <a:solidFill>
                  <a:srgbClr val="002060"/>
                </a:solidFill>
                <a:latin typeface="Tunga" panose="020B0502040204020203" pitchFamily="34" charset="0"/>
                <a:ea typeface="ＭＳ Ｐゴシック"/>
                <a:cs typeface="Tunga" panose="020B0502040204020203" pitchFamily="34" charset="0"/>
              </a:rPr>
              <a:t>possible</a:t>
            </a:r>
            <a:r>
              <a:rPr lang="fr-FR" altLang="fr-FR" sz="1800" kern="0" dirty="0">
                <a:solidFill>
                  <a:srgbClr val="002060"/>
                </a:solidFill>
                <a:latin typeface="Tunga" panose="020B0502040204020203" pitchFamily="34" charset="0"/>
                <a:ea typeface="ＭＳ Ｐゴシック"/>
                <a:cs typeface="Tunga" panose="020B0502040204020203" pitchFamily="34" charset="0"/>
              </a:rPr>
              <a:t>)</a:t>
            </a:r>
          </a:p>
          <a:p>
            <a:pPr lvl="2">
              <a:lnSpc>
                <a:spcPct val="80000"/>
              </a:lnSpc>
              <a:spcBef>
                <a:spcPct val="20000"/>
              </a:spcBef>
              <a:buClr>
                <a:srgbClr val="4F5150"/>
              </a:buClr>
              <a:buFont typeface="Lucida Grande"/>
              <a:buChar char="●"/>
              <a:defRPr/>
            </a:pPr>
            <a:r>
              <a:rPr lang="fr-FR" altLang="fr-FR" sz="1800" kern="0" dirty="0">
                <a:solidFill>
                  <a:srgbClr val="002060"/>
                </a:solidFill>
                <a:latin typeface="Tunga" panose="020B0502040204020203" pitchFamily="34" charset="0"/>
                <a:ea typeface="ＭＳ Ｐゴシック"/>
                <a:cs typeface="Tunga" panose="020B0502040204020203" pitchFamily="34" charset="0"/>
              </a:rPr>
              <a:t>Déplacement d’office</a:t>
            </a:r>
          </a:p>
          <a:p>
            <a:pPr lvl="1">
              <a:lnSpc>
                <a:spcPct val="80000"/>
              </a:lnSpc>
              <a:spcBef>
                <a:spcPct val="20000"/>
              </a:spcBef>
              <a:buClr>
                <a:srgbClr val="002395"/>
              </a:buClr>
              <a:buFont typeface="Arial" pitchFamily="34" charset="0"/>
              <a:buChar char="–"/>
              <a:defRPr/>
            </a:pPr>
            <a:r>
              <a:rPr lang="fr-FR" altLang="fr-FR" sz="1800" b="1" kern="0" dirty="0">
                <a:solidFill>
                  <a:srgbClr val="002060"/>
                </a:solidFill>
                <a:latin typeface="Tunga" panose="020B0502040204020203" pitchFamily="34" charset="0"/>
                <a:ea typeface="ＭＳ Ｐゴシック"/>
                <a:cs typeface="Tunga" panose="020B0502040204020203" pitchFamily="34" charset="0"/>
              </a:rPr>
              <a:t>3</a:t>
            </a:r>
            <a:r>
              <a:rPr lang="fr-FR" altLang="fr-FR" sz="1800" b="1" kern="0" baseline="30000" dirty="0">
                <a:solidFill>
                  <a:srgbClr val="002060"/>
                </a:solidFill>
                <a:latin typeface="Tunga" panose="020B0502040204020203" pitchFamily="34" charset="0"/>
                <a:ea typeface="ＭＳ Ｐゴシック"/>
                <a:cs typeface="Tunga" panose="020B0502040204020203" pitchFamily="34" charset="0"/>
              </a:rPr>
              <a:t>ème</a:t>
            </a:r>
            <a:r>
              <a:rPr lang="fr-FR" altLang="fr-FR" sz="1800" b="1" kern="0" dirty="0">
                <a:solidFill>
                  <a:srgbClr val="002060"/>
                </a:solidFill>
                <a:latin typeface="Tunga" panose="020B0502040204020203" pitchFamily="34" charset="0"/>
                <a:ea typeface="ＭＳ Ｐゴシック"/>
                <a:cs typeface="Tunga" panose="020B0502040204020203" pitchFamily="34" charset="0"/>
              </a:rPr>
              <a:t> groupe</a:t>
            </a:r>
          </a:p>
          <a:p>
            <a:pPr lvl="2">
              <a:lnSpc>
                <a:spcPct val="80000"/>
              </a:lnSpc>
              <a:spcBef>
                <a:spcPct val="20000"/>
              </a:spcBef>
              <a:buClr>
                <a:srgbClr val="4F5150"/>
              </a:buClr>
              <a:buFont typeface="Lucida Grande"/>
              <a:buChar char="●"/>
              <a:defRPr/>
            </a:pPr>
            <a:r>
              <a:rPr lang="fr-FR" altLang="fr-FR" sz="1800" kern="0" dirty="0">
                <a:solidFill>
                  <a:srgbClr val="002060"/>
                </a:solidFill>
                <a:latin typeface="Tunga" panose="020B0502040204020203" pitchFamily="34" charset="0"/>
                <a:ea typeface="ＭＳ Ｐゴシック"/>
                <a:cs typeface="Tunga" panose="020B0502040204020203" pitchFamily="34" charset="0"/>
              </a:rPr>
              <a:t>Rétrogradation</a:t>
            </a:r>
          </a:p>
          <a:p>
            <a:pPr lvl="2">
              <a:lnSpc>
                <a:spcPct val="80000"/>
              </a:lnSpc>
              <a:spcBef>
                <a:spcPct val="20000"/>
              </a:spcBef>
              <a:buClr>
                <a:srgbClr val="4F5150"/>
              </a:buClr>
              <a:buFont typeface="Lucida Grande"/>
              <a:buChar char="●"/>
              <a:defRPr/>
            </a:pPr>
            <a:r>
              <a:rPr lang="fr-FR" altLang="fr-FR" sz="1800" kern="0" dirty="0">
                <a:solidFill>
                  <a:srgbClr val="002060"/>
                </a:solidFill>
                <a:latin typeface="Tunga" panose="020B0502040204020203" pitchFamily="34" charset="0"/>
                <a:ea typeface="ＭＳ Ｐゴシック"/>
                <a:cs typeface="Tunga" panose="020B0502040204020203" pitchFamily="34" charset="0"/>
              </a:rPr>
              <a:t>Exclusion temporaire de fonctions de 3 mois à 2 </a:t>
            </a:r>
            <a:r>
              <a:rPr lang="fr-FR" altLang="fr-FR" sz="1800" kern="0" dirty="0" smtClean="0">
                <a:solidFill>
                  <a:srgbClr val="002060"/>
                </a:solidFill>
                <a:latin typeface="Tunga" panose="020B0502040204020203" pitchFamily="34" charset="0"/>
                <a:ea typeface="ＭＳ Ｐゴシック"/>
                <a:cs typeface="Tunga" panose="020B0502040204020203" pitchFamily="34" charset="0"/>
              </a:rPr>
              <a:t>ans (</a:t>
            </a:r>
            <a:r>
              <a:rPr lang="fr-FR" altLang="fr-FR" sz="1800" kern="0" dirty="0">
                <a:solidFill>
                  <a:srgbClr val="002060"/>
                </a:solidFill>
                <a:latin typeface="Tunga" panose="020B0502040204020203" pitchFamily="34" charset="0"/>
                <a:ea typeface="ＭＳ Ｐゴシック"/>
                <a:cs typeface="Tunga" panose="020B0502040204020203" pitchFamily="34" charset="0"/>
              </a:rPr>
              <a:t>sursis </a:t>
            </a:r>
            <a:r>
              <a:rPr lang="fr-FR" altLang="fr-FR" sz="1800" kern="0" dirty="0" smtClean="0">
                <a:solidFill>
                  <a:srgbClr val="002060"/>
                </a:solidFill>
                <a:latin typeface="Tunga" panose="020B0502040204020203" pitchFamily="34" charset="0"/>
                <a:ea typeface="ＭＳ Ｐゴシック"/>
                <a:cs typeface="Tunga" panose="020B0502040204020203" pitchFamily="34" charset="0"/>
              </a:rPr>
              <a:t>possible</a:t>
            </a:r>
            <a:r>
              <a:rPr lang="fr-FR" altLang="fr-FR" sz="1800" kern="0" dirty="0">
                <a:solidFill>
                  <a:srgbClr val="002060"/>
                </a:solidFill>
                <a:latin typeface="Tunga" panose="020B0502040204020203" pitchFamily="34" charset="0"/>
                <a:ea typeface="ＭＳ Ｐゴシック"/>
                <a:cs typeface="Tunga" panose="020B0502040204020203" pitchFamily="34" charset="0"/>
              </a:rPr>
              <a:t>)</a:t>
            </a:r>
          </a:p>
          <a:p>
            <a:pPr lvl="1">
              <a:lnSpc>
                <a:spcPct val="80000"/>
              </a:lnSpc>
              <a:spcBef>
                <a:spcPct val="20000"/>
              </a:spcBef>
              <a:buClr>
                <a:srgbClr val="002395"/>
              </a:buClr>
              <a:buFont typeface="Arial" pitchFamily="34" charset="0"/>
              <a:buChar char="–"/>
              <a:defRPr/>
            </a:pPr>
            <a:r>
              <a:rPr lang="fr-FR" altLang="fr-FR" sz="1800" b="1" kern="0" dirty="0">
                <a:solidFill>
                  <a:srgbClr val="002060"/>
                </a:solidFill>
                <a:latin typeface="Tunga" panose="020B0502040204020203" pitchFamily="34" charset="0"/>
                <a:ea typeface="ＭＳ Ｐゴシック"/>
                <a:cs typeface="Tunga" panose="020B0502040204020203" pitchFamily="34" charset="0"/>
              </a:rPr>
              <a:t>4</a:t>
            </a:r>
            <a:r>
              <a:rPr lang="fr-FR" altLang="fr-FR" sz="1800" b="1" kern="0" baseline="30000" dirty="0">
                <a:solidFill>
                  <a:srgbClr val="002060"/>
                </a:solidFill>
                <a:latin typeface="Tunga" panose="020B0502040204020203" pitchFamily="34" charset="0"/>
                <a:ea typeface="ＭＳ Ｐゴシック"/>
                <a:cs typeface="Tunga" panose="020B0502040204020203" pitchFamily="34" charset="0"/>
              </a:rPr>
              <a:t>ème</a:t>
            </a:r>
            <a:r>
              <a:rPr lang="fr-FR" altLang="fr-FR" sz="1800" b="1" kern="0" dirty="0">
                <a:solidFill>
                  <a:srgbClr val="002060"/>
                </a:solidFill>
                <a:latin typeface="Tunga" panose="020B0502040204020203" pitchFamily="34" charset="0"/>
                <a:ea typeface="ＭＳ Ｐゴシック"/>
                <a:cs typeface="Tunga" panose="020B0502040204020203" pitchFamily="34" charset="0"/>
              </a:rPr>
              <a:t> groupe</a:t>
            </a:r>
          </a:p>
          <a:p>
            <a:pPr lvl="2">
              <a:lnSpc>
                <a:spcPct val="80000"/>
              </a:lnSpc>
              <a:spcBef>
                <a:spcPct val="20000"/>
              </a:spcBef>
              <a:buClr>
                <a:srgbClr val="4F5150"/>
              </a:buClr>
              <a:buFont typeface="Lucida Grande"/>
              <a:buChar char="●"/>
              <a:defRPr/>
            </a:pPr>
            <a:r>
              <a:rPr lang="fr-FR" altLang="fr-FR" sz="1800" kern="0" dirty="0">
                <a:solidFill>
                  <a:srgbClr val="002060"/>
                </a:solidFill>
                <a:latin typeface="Tunga" panose="020B0502040204020203" pitchFamily="34" charset="0"/>
                <a:ea typeface="ＭＳ Ｐゴシック"/>
                <a:cs typeface="Tunga" panose="020B0502040204020203" pitchFamily="34" charset="0"/>
              </a:rPr>
              <a:t>Mise à la retraite d’office</a:t>
            </a:r>
          </a:p>
          <a:p>
            <a:pPr lvl="2">
              <a:lnSpc>
                <a:spcPct val="80000"/>
              </a:lnSpc>
              <a:spcBef>
                <a:spcPct val="20000"/>
              </a:spcBef>
              <a:buClr>
                <a:srgbClr val="4F5150"/>
              </a:buClr>
              <a:buFont typeface="Lucida Grande"/>
              <a:buChar char="●"/>
              <a:defRPr/>
            </a:pPr>
            <a:r>
              <a:rPr lang="fr-FR" altLang="fr-FR" sz="1800" kern="0" dirty="0">
                <a:solidFill>
                  <a:srgbClr val="002060"/>
                </a:solidFill>
                <a:latin typeface="Tunga" panose="020B0502040204020203" pitchFamily="34" charset="0"/>
                <a:ea typeface="ＭＳ Ｐゴシック"/>
                <a:cs typeface="Tunga" panose="020B0502040204020203" pitchFamily="34" charset="0"/>
              </a:rPr>
              <a:t>Révocation</a:t>
            </a:r>
            <a:endParaRPr lang="fr-FR" altLang="fr-FR" sz="1800" b="1" kern="0" dirty="0">
              <a:solidFill>
                <a:srgbClr val="002060"/>
              </a:solidFill>
              <a:latin typeface="Tunga" panose="020B0502040204020203" pitchFamily="34" charset="0"/>
              <a:ea typeface="ＭＳ Ｐゴシック"/>
              <a:cs typeface="Tunga" panose="020B0502040204020203" pitchFamily="34" charset="0"/>
            </a:endParaRPr>
          </a:p>
          <a:p>
            <a:endParaRPr lang="fr-FR" dirty="0"/>
          </a:p>
        </p:txBody>
      </p:sp>
      <p:sp>
        <p:nvSpPr>
          <p:cNvPr id="4" name="Espace réservé du numéro de diapositive 3"/>
          <p:cNvSpPr>
            <a:spLocks noGrp="1"/>
          </p:cNvSpPr>
          <p:nvPr>
            <p:ph type="sldNum" sz="quarter" idx="12"/>
          </p:nvPr>
        </p:nvSpPr>
        <p:spPr/>
        <p:txBody>
          <a:bodyPr/>
          <a:lstStyle/>
          <a:p>
            <a:pPr>
              <a:defRPr/>
            </a:pPr>
            <a:fld id="{3C618B29-B5D0-4EB9-A54D-E8FBC92144CA}" type="slidenum">
              <a:rPr lang="fr-FR" smtClean="0"/>
              <a:pPr>
                <a:defRPr/>
              </a:pPr>
              <a:t>22</a:t>
            </a:fld>
            <a:endParaRPr lang="fr-FR" dirty="0"/>
          </a:p>
        </p:txBody>
      </p:sp>
    </p:spTree>
    <p:extLst>
      <p:ext uri="{BB962C8B-B14F-4D97-AF65-F5344CB8AC3E}">
        <p14:creationId xmlns:p14="http://schemas.microsoft.com/office/powerpoint/2010/main" val="37701603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u numéro de diapositive 1"/>
          <p:cNvSpPr txBox="1">
            <a:spLocks noGrp="1"/>
          </p:cNvSpPr>
          <p:nvPr/>
        </p:nvSpPr>
        <p:spPr bwMode="auto">
          <a:xfrm>
            <a:off x="323850" y="6232525"/>
            <a:ext cx="431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just" eaLnBrk="0" hangingPunct="0">
              <a:lnSpc>
                <a:spcPct val="150000"/>
              </a:lnSpc>
              <a:spcBef>
                <a:spcPts val="600"/>
              </a:spcBef>
              <a:spcAft>
                <a:spcPts val="600"/>
              </a:spcAft>
              <a:buFont typeface="Arial" pitchFamily="34" charset="0"/>
              <a:defRPr sz="1400">
                <a:solidFill>
                  <a:srgbClr val="707173"/>
                </a:solidFill>
                <a:latin typeface="Verdana" pitchFamily="34" charset="0"/>
                <a:ea typeface="ＭＳ Ｐゴシック" pitchFamily="34" charset="-128"/>
                <a:cs typeface="Verdana" pitchFamily="34" charset="0"/>
              </a:defRPr>
            </a:lvl1pPr>
            <a:lvl2pPr marL="742950" indent="-285750" algn="just" eaLnBrk="0"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2pPr>
            <a:lvl3pPr marL="1143000" indent="-228600" algn="just" eaLnBrk="0"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3pPr>
            <a:lvl4pPr marL="1600200" indent="-228600" algn="just" eaLnBrk="0"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4pPr>
            <a:lvl5pPr marL="2057400" indent="-228600" algn="just" eaLnBrk="0"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5pPr>
            <a:lvl6pPr marL="2514600" indent="-228600" algn="just" eaLnBrk="0" fontAlgn="base"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6pPr>
            <a:lvl7pPr marL="2971800" indent="-228600" algn="just" eaLnBrk="0" fontAlgn="base"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7pPr>
            <a:lvl8pPr marL="3429000" indent="-228600" algn="just" eaLnBrk="0" fontAlgn="base"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8pPr>
            <a:lvl9pPr marL="3886200" indent="-228600" algn="just" eaLnBrk="0" fontAlgn="base" hangingPunct="0">
              <a:lnSpc>
                <a:spcPct val="150000"/>
              </a:lnSpc>
              <a:spcBef>
                <a:spcPts val="300"/>
              </a:spcBef>
              <a:spcAft>
                <a:spcPts val="300"/>
              </a:spcAft>
              <a:buClr>
                <a:srgbClr val="D74319"/>
              </a:buClr>
              <a:buFont typeface="Wingdings" pitchFamily="2" charset="2"/>
              <a:buChar char="§"/>
              <a:defRPr sz="1400">
                <a:solidFill>
                  <a:srgbClr val="707173"/>
                </a:solidFill>
                <a:latin typeface="Verdana" pitchFamily="34" charset="0"/>
                <a:ea typeface="Verdana" pitchFamily="34" charset="0"/>
                <a:cs typeface="Verdana" pitchFamily="34" charset="0"/>
              </a:defRPr>
            </a:lvl9pPr>
          </a:lstStyle>
          <a:p>
            <a:pPr algn="l" eaLnBrk="1" hangingPunct="1">
              <a:lnSpc>
                <a:spcPct val="100000"/>
              </a:lnSpc>
              <a:spcBef>
                <a:spcPct val="0"/>
              </a:spcBef>
              <a:spcAft>
                <a:spcPct val="0"/>
              </a:spcAft>
              <a:buFontTx/>
              <a:buNone/>
            </a:pPr>
            <a:endParaRPr lang="fr-FR" altLang="fr-FR" sz="1000" dirty="0">
              <a:cs typeface="Arial" pitchFamily="34" charset="0"/>
            </a:endParaRPr>
          </a:p>
        </p:txBody>
      </p:sp>
      <p:sp>
        <p:nvSpPr>
          <p:cNvPr id="3" name="Rectangle 2"/>
          <p:cNvSpPr/>
          <p:nvPr/>
        </p:nvSpPr>
        <p:spPr>
          <a:xfrm>
            <a:off x="3419475" y="115888"/>
            <a:ext cx="5076825" cy="523220"/>
          </a:xfrm>
          <a:prstGeom prst="rect">
            <a:avLst/>
          </a:prstGeom>
        </p:spPr>
        <p:txBody>
          <a:bodyPr>
            <a:spAutoFit/>
          </a:bodyPr>
          <a:lstStyle/>
          <a:p>
            <a:pPr algn="r">
              <a:defRPr/>
            </a:pPr>
            <a:r>
              <a:rPr lang="fr-FR" sz="2800" b="1" dirty="0" smtClean="0">
                <a:solidFill>
                  <a:srgbClr val="002060"/>
                </a:solidFill>
              </a:rPr>
              <a:t>Ce qu’il faut retenir</a:t>
            </a:r>
            <a:endParaRPr lang="fr-FR" sz="2800" b="1" dirty="0">
              <a:solidFill>
                <a:srgbClr val="002060"/>
              </a:solidFill>
            </a:endParaRPr>
          </a:p>
        </p:txBody>
      </p:sp>
      <p:sp>
        <p:nvSpPr>
          <p:cNvPr id="4" name="Rectangle 3"/>
          <p:cNvSpPr/>
          <p:nvPr/>
        </p:nvSpPr>
        <p:spPr>
          <a:xfrm>
            <a:off x="185738" y="1700213"/>
            <a:ext cx="8586787" cy="4719754"/>
          </a:xfrm>
          <a:prstGeom prst="rect">
            <a:avLst/>
          </a:prstGeom>
        </p:spPr>
        <p:txBody>
          <a:bodyPr>
            <a:spAutoFit/>
          </a:bodyPr>
          <a:lstStyle/>
          <a:p>
            <a:pPr marL="342900" indent="-342900" algn="just">
              <a:lnSpc>
                <a:spcPct val="115000"/>
              </a:lnSpc>
              <a:spcAft>
                <a:spcPts val="1000"/>
              </a:spcAft>
              <a:buFontTx/>
              <a:buChar char="-"/>
              <a:defRPr/>
            </a:pPr>
            <a:r>
              <a:rPr lang="fr-FR" sz="2200" dirty="0" smtClean="0">
                <a:solidFill>
                  <a:srgbClr val="002060"/>
                </a:solidFill>
                <a:latin typeface="Tunga" panose="020B0502040204020203" pitchFamily="34" charset="0"/>
                <a:ea typeface="Calibri"/>
                <a:cs typeface="Tunga" panose="020B0502040204020203" pitchFamily="34" charset="0"/>
              </a:rPr>
              <a:t>Ne pas confondre faute et insuffisance professionnelle</a:t>
            </a:r>
            <a:endParaRPr lang="fr-FR" sz="2200" dirty="0">
              <a:solidFill>
                <a:srgbClr val="002060"/>
              </a:solidFill>
              <a:latin typeface="Tunga" panose="020B0502040204020203" pitchFamily="34" charset="0"/>
              <a:ea typeface="Calibri"/>
              <a:cs typeface="Tunga" panose="020B0502040204020203" pitchFamily="34" charset="0"/>
            </a:endParaRPr>
          </a:p>
          <a:p>
            <a:pPr marL="342900" indent="-342900" algn="just">
              <a:lnSpc>
                <a:spcPct val="115000"/>
              </a:lnSpc>
              <a:spcAft>
                <a:spcPts val="1000"/>
              </a:spcAft>
              <a:buFontTx/>
              <a:buChar char="-"/>
              <a:defRPr/>
            </a:pPr>
            <a:r>
              <a:rPr lang="fr-FR" sz="2200" dirty="0" smtClean="0">
                <a:solidFill>
                  <a:srgbClr val="002060"/>
                </a:solidFill>
                <a:latin typeface="Tunga" panose="020B0502040204020203" pitchFamily="34" charset="0"/>
                <a:ea typeface="Calibri"/>
                <a:cs typeface="Tunga" panose="020B0502040204020203" pitchFamily="34" charset="0"/>
              </a:rPr>
              <a:t>La faute doit être </a:t>
            </a:r>
            <a:r>
              <a:rPr lang="fr-FR" sz="2200" u="sng" dirty="0" smtClean="0">
                <a:solidFill>
                  <a:srgbClr val="002060"/>
                </a:solidFill>
                <a:latin typeface="Tunga" panose="020B0502040204020203" pitchFamily="34" charset="0"/>
                <a:ea typeface="Calibri"/>
                <a:cs typeface="Tunga" panose="020B0502040204020203" pitchFamily="34" charset="0"/>
              </a:rPr>
              <a:t>matériellement établie</a:t>
            </a:r>
          </a:p>
          <a:p>
            <a:pPr marL="342900" indent="-342900" algn="just">
              <a:lnSpc>
                <a:spcPct val="115000"/>
              </a:lnSpc>
              <a:spcAft>
                <a:spcPts val="1000"/>
              </a:spcAft>
              <a:buFontTx/>
              <a:buChar char="-"/>
              <a:defRPr/>
            </a:pPr>
            <a:r>
              <a:rPr lang="fr-FR" sz="2200" dirty="0" smtClean="0">
                <a:solidFill>
                  <a:srgbClr val="002060"/>
                </a:solidFill>
                <a:latin typeface="Tunga" panose="020B0502040204020203" pitchFamily="34" charset="0"/>
                <a:ea typeface="Calibri"/>
                <a:cs typeface="Tunga" panose="020B0502040204020203" pitchFamily="34" charset="0"/>
              </a:rPr>
              <a:t>Lorsqu’un agent pose problème, on doit engager une procédure sans tarder en graduant le niveau de la sanction.</a:t>
            </a:r>
          </a:p>
          <a:p>
            <a:pPr marL="342900" indent="-342900" algn="just">
              <a:lnSpc>
                <a:spcPct val="115000"/>
              </a:lnSpc>
              <a:spcAft>
                <a:spcPts val="1000"/>
              </a:spcAft>
              <a:buFontTx/>
              <a:buChar char="-"/>
              <a:defRPr/>
            </a:pPr>
            <a:r>
              <a:rPr lang="fr-FR" sz="2200" dirty="0" smtClean="0">
                <a:solidFill>
                  <a:srgbClr val="002060"/>
                </a:solidFill>
                <a:latin typeface="Tunga" panose="020B0502040204020203" pitchFamily="34" charset="0"/>
                <a:ea typeface="Calibri"/>
                <a:cs typeface="Tunga" panose="020B0502040204020203" pitchFamily="34" charset="0"/>
              </a:rPr>
              <a:t>Délais de prescription pour les salariés : 2 mois à partir de la connaissance des faits.</a:t>
            </a:r>
          </a:p>
          <a:p>
            <a:pPr marL="342900" indent="-342900" algn="just">
              <a:lnSpc>
                <a:spcPct val="115000"/>
              </a:lnSpc>
              <a:spcAft>
                <a:spcPts val="1000"/>
              </a:spcAft>
              <a:buFontTx/>
              <a:buChar char="-"/>
              <a:defRPr/>
            </a:pPr>
            <a:r>
              <a:rPr lang="fr-FR" sz="2200" dirty="0" smtClean="0">
                <a:solidFill>
                  <a:srgbClr val="002060"/>
                </a:solidFill>
                <a:latin typeface="Tunga" panose="020B0502040204020203" pitchFamily="34" charset="0"/>
                <a:ea typeface="Calibri"/>
                <a:cs typeface="Tunga" panose="020B0502040204020203" pitchFamily="34" charset="0"/>
              </a:rPr>
              <a:t>En cas de problèmes sociaux, orienter l’agent vers l’assistante sociale ou le médecin du travail MAIS lui indiquer en parallèle qu’il a des devoirs à respecter</a:t>
            </a:r>
          </a:p>
          <a:p>
            <a:pPr algn="just">
              <a:lnSpc>
                <a:spcPct val="115000"/>
              </a:lnSpc>
              <a:spcAft>
                <a:spcPts val="1000"/>
              </a:spcAft>
              <a:defRPr/>
            </a:pPr>
            <a:endParaRPr lang="fr-FR" sz="2200" dirty="0">
              <a:solidFill>
                <a:schemeClr val="accent6">
                  <a:lumMod val="50000"/>
                </a:schemeClr>
              </a:solidFill>
              <a:latin typeface="Tunga" panose="020B0502040204020203" pitchFamily="34" charset="0"/>
              <a:ea typeface="Calibri"/>
              <a:cs typeface="Tunga" panose="020B0502040204020203" pitchFamily="34" charset="0"/>
            </a:endParaRPr>
          </a:p>
          <a:p>
            <a:pPr marL="285750" indent="-285750" algn="just">
              <a:lnSpc>
                <a:spcPct val="115000"/>
              </a:lnSpc>
              <a:spcAft>
                <a:spcPts val="1000"/>
              </a:spcAft>
              <a:buFontTx/>
              <a:buChar char="-"/>
              <a:defRPr/>
            </a:pPr>
            <a:endParaRPr lang="fr-FR" sz="2000" dirty="0">
              <a:latin typeface="Calibri"/>
              <a:ea typeface="Calibri"/>
              <a:cs typeface="Times New Roman"/>
            </a:endParaRPr>
          </a:p>
        </p:txBody>
      </p:sp>
      <p:sp>
        <p:nvSpPr>
          <p:cNvPr id="2" name="Espace réservé du numéro de diapositive 1"/>
          <p:cNvSpPr>
            <a:spLocks noGrp="1"/>
          </p:cNvSpPr>
          <p:nvPr>
            <p:ph type="sldNum" sz="quarter" idx="12"/>
          </p:nvPr>
        </p:nvSpPr>
        <p:spPr/>
        <p:txBody>
          <a:bodyPr/>
          <a:lstStyle/>
          <a:p>
            <a:pPr>
              <a:defRPr/>
            </a:pPr>
            <a:fld id="{3C618B29-B5D0-4EB9-A54D-E8FBC92144CA}" type="slidenum">
              <a:rPr lang="fr-FR" smtClean="0"/>
              <a:pPr>
                <a:defRPr/>
              </a:pPr>
              <a:t>23</a:t>
            </a:fld>
            <a:endParaRPr lang="fr-FR"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32656"/>
            <a:ext cx="1042987" cy="139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07860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Distinction FAUTE/INSUFFISANCE PROFESSIONNELLE</a:t>
            </a:r>
            <a:endParaRPr lang="fr-FR" dirty="0"/>
          </a:p>
        </p:txBody>
      </p:sp>
      <p:sp>
        <p:nvSpPr>
          <p:cNvPr id="3" name="Espace réservé du contenu 2"/>
          <p:cNvSpPr>
            <a:spLocks noGrp="1"/>
          </p:cNvSpPr>
          <p:nvPr>
            <p:ph idx="1"/>
          </p:nvPr>
        </p:nvSpPr>
        <p:spPr>
          <a:xfrm>
            <a:off x="323528" y="1196752"/>
            <a:ext cx="8426450" cy="4536157"/>
          </a:xfrm>
        </p:spPr>
        <p:txBody>
          <a:bodyPr/>
          <a:lstStyle/>
          <a:p>
            <a:r>
              <a:rPr lang="fr-FR" sz="1600" b="1" dirty="0" smtClean="0"/>
              <a:t>Insuffisance professionnelle :</a:t>
            </a:r>
            <a:endParaRPr lang="fr-FR" sz="1600" b="1" dirty="0"/>
          </a:p>
        </p:txBody>
      </p:sp>
      <p:sp>
        <p:nvSpPr>
          <p:cNvPr id="4" name="Espace réservé du numéro de diapositive 3"/>
          <p:cNvSpPr>
            <a:spLocks noGrp="1"/>
          </p:cNvSpPr>
          <p:nvPr>
            <p:ph type="sldNum" sz="quarter" idx="12"/>
          </p:nvPr>
        </p:nvSpPr>
        <p:spPr/>
        <p:txBody>
          <a:bodyPr/>
          <a:lstStyle/>
          <a:p>
            <a:pPr>
              <a:defRPr/>
            </a:pPr>
            <a:fld id="{3C618B29-B5D0-4EB9-A54D-E8FBC92144CA}" type="slidenum">
              <a:rPr lang="fr-FR" smtClean="0"/>
              <a:pPr>
                <a:defRPr/>
              </a:pPr>
              <a:t>3</a:t>
            </a:fld>
            <a:endParaRPr lang="fr-FR" dirty="0"/>
          </a:p>
        </p:txBody>
      </p:sp>
      <p:sp>
        <p:nvSpPr>
          <p:cNvPr id="8" name="Espace réservé du contenu 2"/>
          <p:cNvSpPr txBox="1">
            <a:spLocks/>
          </p:cNvSpPr>
          <p:nvPr/>
        </p:nvSpPr>
        <p:spPr bwMode="auto">
          <a:xfrm>
            <a:off x="316001" y="1340768"/>
            <a:ext cx="8426450" cy="509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just" rtl="0" eaLnBrk="1" fontAlgn="base" hangingPunct="1">
              <a:lnSpc>
                <a:spcPct val="150000"/>
              </a:lnSpc>
              <a:spcBef>
                <a:spcPts val="600"/>
              </a:spcBef>
              <a:spcAft>
                <a:spcPts val="600"/>
              </a:spcAft>
              <a:buClr>
                <a:srgbClr val="E74E0F"/>
              </a:buClr>
              <a:buFont typeface="Arial" pitchFamily="34" charset="0"/>
              <a:defRPr sz="1400" kern="1200">
                <a:solidFill>
                  <a:srgbClr val="606060"/>
                </a:solidFill>
                <a:latin typeface="Verdana" panose="020B0604030504040204" pitchFamily="34" charset="0"/>
                <a:ea typeface="Verdana" panose="020B0604030504040204" pitchFamily="34" charset="0"/>
                <a:cs typeface="Verdana" panose="020B0604030504040204" pitchFamily="34" charset="0"/>
              </a:defRPr>
            </a:lvl1pPr>
            <a:lvl2pPr marL="266700" indent="-266700" algn="just" rtl="0" eaLnBrk="1" fontAlgn="base" hangingPunct="1">
              <a:lnSpc>
                <a:spcPct val="150000"/>
              </a:lnSpc>
              <a:spcBef>
                <a:spcPts val="300"/>
              </a:spcBef>
              <a:spcAft>
                <a:spcPts val="300"/>
              </a:spcAft>
              <a:buClr>
                <a:srgbClr val="E74E0F"/>
              </a:buClr>
              <a:buFont typeface="Wingdings" pitchFamily="2" charset="2"/>
              <a:buChar char="§"/>
              <a:defRPr sz="1400" kern="1200">
                <a:solidFill>
                  <a:srgbClr val="606060"/>
                </a:solidFill>
                <a:latin typeface="Verdana" panose="020B0604030504040204" pitchFamily="34" charset="0"/>
                <a:ea typeface="Verdana" panose="020B0604030504040204" pitchFamily="34" charset="0"/>
                <a:cs typeface="Verdana" panose="020B0604030504040204" pitchFamily="34" charset="0"/>
              </a:defRPr>
            </a:lvl2pPr>
            <a:lvl3pPr marL="534988" indent="-268288" algn="just" rtl="0" eaLnBrk="1" fontAlgn="base" hangingPunct="1">
              <a:lnSpc>
                <a:spcPct val="150000"/>
              </a:lnSpc>
              <a:spcBef>
                <a:spcPts val="300"/>
              </a:spcBef>
              <a:spcAft>
                <a:spcPts val="300"/>
              </a:spcAft>
              <a:buClr>
                <a:srgbClr val="E74E0F"/>
              </a:buClr>
              <a:buFont typeface="Wingdings" pitchFamily="2" charset="2"/>
              <a:buChar char="§"/>
              <a:defRPr sz="1400" kern="1200">
                <a:solidFill>
                  <a:srgbClr val="606060"/>
                </a:solidFill>
                <a:latin typeface="Verdana" panose="020B0604030504040204" pitchFamily="34" charset="0"/>
                <a:ea typeface="Verdana" panose="020B0604030504040204" pitchFamily="34" charset="0"/>
                <a:cs typeface="Verdana" panose="020B0604030504040204" pitchFamily="34" charset="0"/>
              </a:defRPr>
            </a:lvl3pPr>
            <a:lvl4pPr marL="801688" indent="-266700" algn="just" rtl="0" eaLnBrk="1" fontAlgn="base" hangingPunct="1">
              <a:lnSpc>
                <a:spcPct val="150000"/>
              </a:lnSpc>
              <a:spcBef>
                <a:spcPts val="300"/>
              </a:spcBef>
              <a:spcAft>
                <a:spcPts val="300"/>
              </a:spcAft>
              <a:buClr>
                <a:srgbClr val="E74E0F"/>
              </a:buClr>
              <a:buFont typeface="Wingdings" pitchFamily="2" charset="2"/>
              <a:buChar char="§"/>
              <a:defRPr sz="1400" kern="1200">
                <a:solidFill>
                  <a:srgbClr val="606060"/>
                </a:solidFill>
                <a:latin typeface="Verdana" panose="020B0604030504040204" pitchFamily="34" charset="0"/>
                <a:ea typeface="Verdana" panose="020B0604030504040204" pitchFamily="34" charset="0"/>
                <a:cs typeface="Verdana" panose="020B0604030504040204" pitchFamily="34" charset="0"/>
              </a:defRPr>
            </a:lvl4pPr>
            <a:lvl5pPr marL="1077913" indent="-276225" algn="just" rtl="0" eaLnBrk="1" fontAlgn="base" hangingPunct="1">
              <a:lnSpc>
                <a:spcPct val="150000"/>
              </a:lnSpc>
              <a:spcBef>
                <a:spcPts val="300"/>
              </a:spcBef>
              <a:spcAft>
                <a:spcPts val="300"/>
              </a:spcAft>
              <a:buClr>
                <a:srgbClr val="E74E0F"/>
              </a:buClr>
              <a:buFont typeface="Wingdings" pitchFamily="2" charset="2"/>
              <a:buChar char="§"/>
              <a:defRPr sz="1400" kern="1200">
                <a:solidFill>
                  <a:srgbClr val="606060"/>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l">
              <a:lnSpc>
                <a:spcPct val="100000"/>
              </a:lnSpc>
              <a:spcBef>
                <a:spcPct val="0"/>
              </a:spcBef>
              <a:spcAft>
                <a:spcPct val="0"/>
              </a:spcAft>
              <a:buClr>
                <a:srgbClr val="601766">
                  <a:lumMod val="75000"/>
                </a:srgbClr>
              </a:buClr>
              <a:buFont typeface="Wingdings" panose="05000000000000000000" pitchFamily="2" charset="2"/>
              <a:buChar char="Ø"/>
              <a:defRPr/>
            </a:pPr>
            <a:endParaRPr lang="fr-FR" sz="2000" dirty="0" smtClean="0">
              <a:solidFill>
                <a:srgbClr val="606060">
                  <a:lumMod val="50000"/>
                </a:srgbClr>
              </a:solidFill>
              <a:latin typeface="Tunga" panose="020B0502040204020203" pitchFamily="34" charset="0"/>
              <a:ea typeface="+mn-ea"/>
              <a:cs typeface="Tunga" panose="020B0502040204020203" pitchFamily="34" charset="0"/>
            </a:endParaRPr>
          </a:p>
          <a:p>
            <a:pPr algn="l">
              <a:lnSpc>
                <a:spcPct val="100000"/>
              </a:lnSpc>
              <a:spcBef>
                <a:spcPct val="0"/>
              </a:spcBef>
              <a:spcAft>
                <a:spcPct val="0"/>
              </a:spcAft>
              <a:buClr>
                <a:srgbClr val="601766">
                  <a:lumMod val="75000"/>
                </a:srgbClr>
              </a:buClr>
              <a:buFont typeface="Wingdings" panose="05000000000000000000" pitchFamily="2" charset="2"/>
              <a:buChar char="Ø"/>
              <a:defRPr/>
            </a:pPr>
            <a:r>
              <a:rPr lang="fr-FR" sz="2000" dirty="0" smtClean="0">
                <a:solidFill>
                  <a:srgbClr val="002060"/>
                </a:solidFill>
                <a:latin typeface="Tunga" panose="020B0502040204020203" pitchFamily="34" charset="0"/>
                <a:ea typeface="+mn-ea"/>
                <a:cs typeface="Tunga" panose="020B0502040204020203" pitchFamily="34" charset="0"/>
              </a:rPr>
              <a:t>Incapacité du salarié à exécuter son travail de manière satisfaisante malgré les moyens mis en place par son employeur pour l’aider à surmonter ses difficultés</a:t>
            </a:r>
          </a:p>
          <a:p>
            <a:pPr algn="l">
              <a:lnSpc>
                <a:spcPct val="100000"/>
              </a:lnSpc>
              <a:spcBef>
                <a:spcPct val="0"/>
              </a:spcBef>
              <a:spcAft>
                <a:spcPct val="0"/>
              </a:spcAft>
              <a:buClr>
                <a:srgbClr val="601766">
                  <a:lumMod val="75000"/>
                </a:srgbClr>
              </a:buClr>
              <a:buFont typeface="Wingdings" panose="05000000000000000000" pitchFamily="2" charset="2"/>
              <a:buChar char="Ø"/>
              <a:defRPr/>
            </a:pPr>
            <a:endParaRPr lang="fr-FR" sz="2000" dirty="0" smtClean="0">
              <a:solidFill>
                <a:srgbClr val="002060"/>
              </a:solidFill>
              <a:latin typeface="Tunga" panose="020B0502040204020203" pitchFamily="34" charset="0"/>
              <a:ea typeface="+mn-ea"/>
              <a:cs typeface="Tunga" panose="020B0502040204020203" pitchFamily="34" charset="0"/>
            </a:endParaRPr>
          </a:p>
          <a:p>
            <a:pPr algn="l">
              <a:lnSpc>
                <a:spcPct val="100000"/>
              </a:lnSpc>
              <a:spcBef>
                <a:spcPct val="0"/>
              </a:spcBef>
              <a:spcAft>
                <a:spcPct val="0"/>
              </a:spcAft>
              <a:buClr>
                <a:srgbClr val="601766">
                  <a:lumMod val="75000"/>
                </a:srgbClr>
              </a:buClr>
              <a:buFont typeface="Wingdings" panose="05000000000000000000" pitchFamily="2" charset="2"/>
              <a:buChar char="Ø"/>
              <a:defRPr/>
            </a:pPr>
            <a:r>
              <a:rPr lang="fr-FR" sz="2000" dirty="0" smtClean="0">
                <a:solidFill>
                  <a:srgbClr val="002060"/>
                </a:solidFill>
                <a:latin typeface="Tunga" panose="020B0502040204020203" pitchFamily="34" charset="0"/>
                <a:ea typeface="+mn-ea"/>
                <a:cs typeface="Tunga" panose="020B0502040204020203" pitchFamily="34" charset="0"/>
              </a:rPr>
              <a:t>Faits précis et objectifs qui se prolongent dans le temps : ces faits doivent être attestés et vérifiables (CR accompagnements, CR Entretiens, formations,…)</a:t>
            </a:r>
          </a:p>
          <a:p>
            <a:pPr algn="l">
              <a:lnSpc>
                <a:spcPct val="100000"/>
              </a:lnSpc>
              <a:spcBef>
                <a:spcPct val="0"/>
              </a:spcBef>
              <a:spcAft>
                <a:spcPct val="0"/>
              </a:spcAft>
              <a:buClr>
                <a:srgbClr val="601766">
                  <a:lumMod val="75000"/>
                </a:srgbClr>
              </a:buClr>
              <a:buFont typeface="Wingdings" panose="05000000000000000000" pitchFamily="2" charset="2"/>
              <a:buChar char="Ø"/>
              <a:defRPr/>
            </a:pPr>
            <a:endParaRPr lang="fr-FR" sz="2000" dirty="0" smtClean="0">
              <a:solidFill>
                <a:srgbClr val="002060"/>
              </a:solidFill>
              <a:latin typeface="Tunga" panose="020B0502040204020203" pitchFamily="34" charset="0"/>
              <a:ea typeface="+mn-ea"/>
              <a:cs typeface="Tunga" panose="020B0502040204020203" pitchFamily="34" charset="0"/>
            </a:endParaRPr>
          </a:p>
          <a:p>
            <a:pPr algn="l">
              <a:lnSpc>
                <a:spcPct val="100000"/>
              </a:lnSpc>
              <a:spcBef>
                <a:spcPct val="0"/>
              </a:spcBef>
              <a:spcAft>
                <a:spcPct val="0"/>
              </a:spcAft>
              <a:buClr>
                <a:srgbClr val="601766">
                  <a:lumMod val="75000"/>
                </a:srgbClr>
              </a:buClr>
              <a:buFont typeface="Wingdings" panose="05000000000000000000" pitchFamily="2" charset="2"/>
              <a:buChar char="Ø"/>
              <a:defRPr/>
            </a:pPr>
            <a:r>
              <a:rPr lang="fr-FR" sz="2000" dirty="0" smtClean="0">
                <a:solidFill>
                  <a:srgbClr val="002060"/>
                </a:solidFill>
                <a:latin typeface="Tunga" panose="020B0502040204020203" pitchFamily="34" charset="0"/>
                <a:ea typeface="+mn-ea"/>
                <a:cs typeface="Tunga" panose="020B0502040204020203" pitchFamily="34" charset="0"/>
              </a:rPr>
              <a:t>Qualitative et/ou quantitative :</a:t>
            </a:r>
          </a:p>
          <a:p>
            <a:pPr marL="0" indent="0" algn="l">
              <a:lnSpc>
                <a:spcPct val="100000"/>
              </a:lnSpc>
              <a:spcBef>
                <a:spcPct val="0"/>
              </a:spcBef>
              <a:spcAft>
                <a:spcPct val="0"/>
              </a:spcAft>
              <a:buClr>
                <a:srgbClr val="601766">
                  <a:lumMod val="75000"/>
                </a:srgbClr>
              </a:buClr>
              <a:defRPr/>
            </a:pPr>
            <a:r>
              <a:rPr lang="fr-FR" sz="2000" dirty="0" smtClean="0">
                <a:solidFill>
                  <a:srgbClr val="002060"/>
                </a:solidFill>
                <a:latin typeface="Tunga" panose="020B0502040204020203" pitchFamily="34" charset="0"/>
                <a:ea typeface="+mn-ea"/>
                <a:cs typeface="Tunga" panose="020B0502040204020203" pitchFamily="34" charset="0"/>
              </a:rPr>
              <a:t>	&gt; Mauvaise qualité du travail (dossiers incomplets, conformité,..)</a:t>
            </a:r>
          </a:p>
          <a:p>
            <a:pPr marL="0" indent="0" algn="l">
              <a:lnSpc>
                <a:spcPct val="100000"/>
              </a:lnSpc>
              <a:spcBef>
                <a:spcPct val="0"/>
              </a:spcBef>
              <a:spcAft>
                <a:spcPct val="0"/>
              </a:spcAft>
              <a:buClr>
                <a:srgbClr val="601766">
                  <a:lumMod val="75000"/>
                </a:srgbClr>
              </a:buClr>
              <a:defRPr/>
            </a:pPr>
            <a:r>
              <a:rPr lang="fr-FR" sz="2000" dirty="0" smtClean="0">
                <a:solidFill>
                  <a:srgbClr val="002060"/>
                </a:solidFill>
                <a:latin typeface="Tunga" panose="020B0502040204020203" pitchFamily="34" charset="0"/>
                <a:ea typeface="+mn-ea"/>
                <a:cs typeface="Tunga" panose="020B0502040204020203" pitchFamily="34" charset="0"/>
              </a:rPr>
              <a:t>	&gt; Mauvais résultats (non atteinte des objectifs fixés) :</a:t>
            </a:r>
          </a:p>
          <a:p>
            <a:pPr marL="0" indent="0" algn="l">
              <a:lnSpc>
                <a:spcPct val="100000"/>
              </a:lnSpc>
              <a:spcBef>
                <a:spcPct val="0"/>
              </a:spcBef>
              <a:spcAft>
                <a:spcPct val="0"/>
              </a:spcAft>
              <a:buClr>
                <a:srgbClr val="601766">
                  <a:lumMod val="75000"/>
                </a:srgbClr>
              </a:buClr>
              <a:defRPr/>
            </a:pPr>
            <a:endParaRPr lang="fr-FR" sz="2000" dirty="0" smtClean="0">
              <a:solidFill>
                <a:srgbClr val="002060"/>
              </a:solidFill>
              <a:latin typeface="Tunga" panose="020B0502040204020203" pitchFamily="34" charset="0"/>
              <a:ea typeface="+mn-ea"/>
              <a:cs typeface="Tunga" panose="020B0502040204020203" pitchFamily="34" charset="0"/>
            </a:endParaRPr>
          </a:p>
          <a:p>
            <a:pPr marL="0" indent="0" algn="l">
              <a:lnSpc>
                <a:spcPct val="100000"/>
              </a:lnSpc>
              <a:spcBef>
                <a:spcPct val="0"/>
              </a:spcBef>
              <a:spcAft>
                <a:spcPct val="0"/>
              </a:spcAft>
              <a:buClr>
                <a:srgbClr val="601766">
                  <a:lumMod val="75000"/>
                </a:srgbClr>
              </a:buClr>
              <a:defRPr/>
            </a:pPr>
            <a:r>
              <a:rPr lang="fr-FR" sz="2000" dirty="0" smtClean="0">
                <a:solidFill>
                  <a:srgbClr val="002060"/>
                </a:solidFill>
                <a:latin typeface="Tunga" panose="020B0502040204020203" pitchFamily="34" charset="0"/>
                <a:ea typeface="+mn-ea"/>
                <a:cs typeface="Tunga" panose="020B0502040204020203" pitchFamily="34" charset="0"/>
              </a:rPr>
              <a:t>Il s’agit d’une procédure qui s’apprécie dans le temps :  entre 4 et 6 mois en fonction de l’ancienneté de l’agent)	</a:t>
            </a:r>
          </a:p>
          <a:p>
            <a:endParaRPr lang="fr-FR" dirty="0">
              <a:solidFill>
                <a:srgbClr val="002060"/>
              </a:solidFill>
            </a:endParaRPr>
          </a:p>
        </p:txBody>
      </p:sp>
    </p:spTree>
    <p:extLst>
      <p:ext uri="{BB962C8B-B14F-4D97-AF65-F5344CB8AC3E}">
        <p14:creationId xmlns:p14="http://schemas.microsoft.com/office/powerpoint/2010/main" val="2302962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548681"/>
            <a:ext cx="8427216" cy="360040"/>
          </a:xfrm>
        </p:spPr>
        <p:txBody>
          <a:bodyPr>
            <a:noAutofit/>
          </a:bodyPr>
          <a:lstStyle/>
          <a:p>
            <a:pPr algn="ctr"/>
            <a:r>
              <a:rPr lang="fr-FR" sz="2800" u="sng" cap="none" dirty="0" smtClean="0">
                <a:solidFill>
                  <a:srgbClr val="002060"/>
                </a:solidFill>
                <a:latin typeface="Tunga" panose="020B0502040204020203" pitchFamily="34" charset="0"/>
                <a:cs typeface="Tunga" panose="020B0502040204020203" pitchFamily="34" charset="0"/>
              </a:rPr>
              <a:t>Définition de la faute</a:t>
            </a:r>
            <a:endParaRPr lang="fr-FR" sz="2800" u="sng" cap="none" dirty="0">
              <a:solidFill>
                <a:srgbClr val="002060"/>
              </a:solidFill>
              <a:latin typeface="Tunga" panose="020B0502040204020203" pitchFamily="34" charset="0"/>
              <a:cs typeface="Tunga" panose="020B0502040204020203" pitchFamily="34" charset="0"/>
            </a:endParaRPr>
          </a:p>
        </p:txBody>
      </p:sp>
      <p:sp>
        <p:nvSpPr>
          <p:cNvPr id="3" name="Espace réservé du contenu 2"/>
          <p:cNvSpPr>
            <a:spLocks noGrp="1"/>
          </p:cNvSpPr>
          <p:nvPr>
            <p:ph idx="1"/>
          </p:nvPr>
        </p:nvSpPr>
        <p:spPr>
          <a:xfrm>
            <a:off x="323528" y="1268760"/>
            <a:ext cx="8426450" cy="4723243"/>
          </a:xfrm>
        </p:spPr>
        <p:txBody>
          <a:bodyPr/>
          <a:lstStyle/>
          <a:p>
            <a:pPr marL="457200" lvl="1" indent="0" algn="l">
              <a:lnSpc>
                <a:spcPct val="90000"/>
              </a:lnSpc>
              <a:spcBef>
                <a:spcPct val="20000"/>
              </a:spcBef>
              <a:spcAft>
                <a:spcPct val="0"/>
              </a:spcAft>
              <a:buClrTx/>
              <a:buNone/>
            </a:pPr>
            <a:endParaRPr lang="fr-FR" altLang="fr-FR" sz="2000" kern="0" dirty="0" smtClean="0">
              <a:solidFill>
                <a:srgbClr val="002060"/>
              </a:solidFill>
              <a:latin typeface="Tunga" panose="020B0502040204020203" pitchFamily="34" charset="0"/>
              <a:cs typeface="Tunga" panose="020B0502040204020203" pitchFamily="34" charset="0"/>
            </a:endParaRPr>
          </a:p>
          <a:p>
            <a:pPr marL="457200" lvl="1" indent="0" algn="l">
              <a:lnSpc>
                <a:spcPct val="90000"/>
              </a:lnSpc>
              <a:spcBef>
                <a:spcPct val="20000"/>
              </a:spcBef>
              <a:spcAft>
                <a:spcPct val="0"/>
              </a:spcAft>
              <a:buClrTx/>
              <a:buNone/>
            </a:pPr>
            <a:r>
              <a:rPr lang="fr-FR" altLang="fr-FR" sz="2400" b="1" kern="0" dirty="0" smtClean="0">
                <a:solidFill>
                  <a:srgbClr val="002060"/>
                </a:solidFill>
                <a:latin typeface="Tunga" panose="020B0502040204020203" pitchFamily="34" charset="0"/>
                <a:cs typeface="Tunga" panose="020B0502040204020203" pitchFamily="34" charset="0"/>
              </a:rPr>
              <a:t>Caractéristiques de la faute disciplinaire : </a:t>
            </a:r>
            <a:r>
              <a:rPr lang="fr-FR" altLang="fr-FR" sz="2400" kern="0" dirty="0" smtClean="0">
                <a:solidFill>
                  <a:srgbClr val="002060"/>
                </a:solidFill>
                <a:latin typeface="Tunga" panose="020B0502040204020203" pitchFamily="34" charset="0"/>
                <a:cs typeface="Tunga" panose="020B0502040204020203" pitchFamily="34" charset="0"/>
              </a:rPr>
              <a:t>les faits reprochés au salarié doivent:</a:t>
            </a:r>
          </a:p>
          <a:p>
            <a:pPr marL="457200" lvl="1" indent="0" algn="l">
              <a:lnSpc>
                <a:spcPct val="90000"/>
              </a:lnSpc>
              <a:spcBef>
                <a:spcPct val="20000"/>
              </a:spcBef>
              <a:spcAft>
                <a:spcPct val="0"/>
              </a:spcAft>
              <a:buClrTx/>
              <a:buNone/>
            </a:pPr>
            <a:endParaRPr lang="fr-FR" altLang="fr-FR" sz="2400" kern="0" dirty="0" smtClean="0">
              <a:solidFill>
                <a:srgbClr val="002060"/>
              </a:solidFill>
              <a:latin typeface="Tunga" panose="020B0502040204020203" pitchFamily="34" charset="0"/>
              <a:cs typeface="Tunga" panose="020B0502040204020203" pitchFamily="34" charset="0"/>
            </a:endParaRPr>
          </a:p>
          <a:p>
            <a:pPr marL="742950" lvl="1" indent="-285750">
              <a:lnSpc>
                <a:spcPct val="90000"/>
              </a:lnSpc>
              <a:spcBef>
                <a:spcPct val="20000"/>
              </a:spcBef>
              <a:spcAft>
                <a:spcPct val="0"/>
              </a:spcAft>
              <a:buClrTx/>
              <a:buFontTx/>
              <a:buChar char="–"/>
            </a:pPr>
            <a:r>
              <a:rPr lang="fr-FR" altLang="fr-FR" sz="2400" kern="0" dirty="0" smtClean="0">
                <a:solidFill>
                  <a:srgbClr val="002060"/>
                </a:solidFill>
                <a:latin typeface="Tunga" panose="020B0502040204020203" pitchFamily="34" charset="0"/>
                <a:cs typeface="Tunga" panose="020B0502040204020203" pitchFamily="34" charset="0"/>
              </a:rPr>
              <a:t>Etre constitutifs d’un manquement à l’une des obligations découlant du contrat de travail ou des relations de travail</a:t>
            </a:r>
          </a:p>
          <a:p>
            <a:pPr marL="457200" lvl="1" indent="0">
              <a:lnSpc>
                <a:spcPct val="90000"/>
              </a:lnSpc>
              <a:spcBef>
                <a:spcPct val="20000"/>
              </a:spcBef>
              <a:spcAft>
                <a:spcPct val="0"/>
              </a:spcAft>
              <a:buClrTx/>
              <a:buNone/>
            </a:pPr>
            <a:endParaRPr lang="fr-FR" altLang="fr-FR" sz="2400" kern="0" dirty="0" smtClean="0">
              <a:solidFill>
                <a:srgbClr val="002060"/>
              </a:solidFill>
              <a:latin typeface="Tunga" panose="020B0502040204020203" pitchFamily="34" charset="0"/>
              <a:cs typeface="Tunga" panose="020B0502040204020203" pitchFamily="34" charset="0"/>
            </a:endParaRPr>
          </a:p>
          <a:p>
            <a:pPr marL="742950" lvl="1" indent="-285750">
              <a:lnSpc>
                <a:spcPct val="90000"/>
              </a:lnSpc>
              <a:spcBef>
                <a:spcPct val="20000"/>
              </a:spcBef>
              <a:spcAft>
                <a:spcPct val="0"/>
              </a:spcAft>
              <a:buClrTx/>
              <a:buFontTx/>
              <a:buChar char="–"/>
            </a:pPr>
            <a:r>
              <a:rPr lang="fr-FR" altLang="fr-FR" sz="2400" kern="0" dirty="0" smtClean="0">
                <a:solidFill>
                  <a:srgbClr val="002060"/>
                </a:solidFill>
                <a:latin typeface="Tunga" panose="020B0502040204020203" pitchFamily="34" charset="0"/>
                <a:cs typeface="Tunga" panose="020B0502040204020203" pitchFamily="34" charset="0"/>
              </a:rPr>
              <a:t>Reposer sur des faits avérés, imputables au salarié ou au fonctionnaire;</a:t>
            </a:r>
          </a:p>
          <a:p>
            <a:r>
              <a:rPr lang="fr-FR" dirty="0" smtClean="0">
                <a:solidFill>
                  <a:srgbClr val="002060"/>
                </a:solidFill>
              </a:rPr>
              <a:t>      </a:t>
            </a:r>
          </a:p>
          <a:p>
            <a:pPr algn="ctr"/>
            <a:r>
              <a:rPr lang="fr-FR" sz="1600" b="1" dirty="0" smtClean="0">
                <a:solidFill>
                  <a:srgbClr val="002060"/>
                </a:solidFill>
              </a:rPr>
              <a:t>         </a:t>
            </a:r>
            <a:r>
              <a:rPr lang="fr-FR" sz="1600" b="1" dirty="0" smtClean="0">
                <a:solidFill>
                  <a:srgbClr val="FF0000"/>
                </a:solidFill>
              </a:rPr>
              <a:t>L’employeur doit donc qualifier la faute et la prouver</a:t>
            </a:r>
          </a:p>
          <a:p>
            <a:endParaRPr lang="fr-FR" dirty="0">
              <a:solidFill>
                <a:srgbClr val="002060"/>
              </a:solidFill>
            </a:endParaRPr>
          </a:p>
        </p:txBody>
      </p:sp>
      <p:sp>
        <p:nvSpPr>
          <p:cNvPr id="4" name="Espace réservé du numéro de diapositive 3"/>
          <p:cNvSpPr>
            <a:spLocks noGrp="1"/>
          </p:cNvSpPr>
          <p:nvPr>
            <p:ph type="sldNum" sz="quarter" idx="12"/>
          </p:nvPr>
        </p:nvSpPr>
        <p:spPr/>
        <p:txBody>
          <a:bodyPr/>
          <a:lstStyle/>
          <a:p>
            <a:pPr>
              <a:defRPr/>
            </a:pPr>
            <a:fld id="{3C618B29-B5D0-4EB9-A54D-E8FBC92144CA}" type="slidenum">
              <a:rPr lang="fr-FR" smtClean="0"/>
              <a:pPr>
                <a:defRPr/>
              </a:pPr>
              <a:t>4</a:t>
            </a:fld>
            <a:endParaRPr lang="fr-FR"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8344" y="4293096"/>
            <a:ext cx="827956" cy="96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1069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323529" y="380500"/>
            <a:ext cx="8424936" cy="5207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a:lnSpc>
                <a:spcPct val="80000"/>
              </a:lnSpc>
              <a:spcBef>
                <a:spcPct val="20000"/>
              </a:spcBef>
              <a:buClr>
                <a:srgbClr val="002395"/>
              </a:buClr>
              <a:defRPr/>
            </a:pPr>
            <a:r>
              <a:rPr lang="fr-FR" altLang="fr-FR" sz="2000" b="1" kern="0" dirty="0" smtClean="0">
                <a:latin typeface="Tunga" panose="020B0502040204020203" pitchFamily="34" charset="0"/>
                <a:ea typeface="ＭＳ Ｐゴシック"/>
                <a:cs typeface="Tunga" panose="020B0502040204020203" pitchFamily="34" charset="0"/>
              </a:rPr>
              <a:t>                              		</a:t>
            </a:r>
            <a:r>
              <a:rPr lang="fr-FR" altLang="fr-FR" sz="2000" b="1" kern="0" dirty="0" smtClean="0">
                <a:solidFill>
                  <a:srgbClr val="002060"/>
                </a:solidFill>
                <a:latin typeface="Tunga" panose="020B0502040204020203" pitchFamily="34" charset="0"/>
                <a:ea typeface="ＭＳ Ｐゴシック"/>
                <a:cs typeface="Tunga" panose="020B0502040204020203" pitchFamily="34" charset="0"/>
              </a:rPr>
              <a:t>		</a:t>
            </a:r>
            <a:r>
              <a:rPr lang="fr-FR" altLang="fr-FR" sz="2800" b="1" u="heavy" kern="0" dirty="0" smtClean="0">
                <a:solidFill>
                  <a:srgbClr val="002060"/>
                </a:solidFill>
                <a:latin typeface="Tunga" panose="020B0502040204020203" pitchFamily="34" charset="0"/>
                <a:ea typeface="ＭＳ Ｐゴシック"/>
                <a:cs typeface="Tunga" panose="020B0502040204020203" pitchFamily="34" charset="0"/>
              </a:rPr>
              <a:t>Discipline : la prévention</a:t>
            </a:r>
          </a:p>
          <a:p>
            <a:pPr>
              <a:lnSpc>
                <a:spcPct val="80000"/>
              </a:lnSpc>
              <a:spcBef>
                <a:spcPct val="20000"/>
              </a:spcBef>
              <a:buClr>
                <a:srgbClr val="002395"/>
              </a:buClr>
              <a:defRPr/>
            </a:pPr>
            <a:endParaRPr lang="fr-FR" altLang="fr-FR" sz="2800" b="1" u="heavy" kern="0" dirty="0">
              <a:solidFill>
                <a:srgbClr val="002060"/>
              </a:solidFill>
              <a:latin typeface="Tunga" panose="020B0502040204020203" pitchFamily="34" charset="0"/>
              <a:ea typeface="ＭＳ Ｐゴシック"/>
              <a:cs typeface="Tunga" panose="020B0502040204020203" pitchFamily="34" charset="0"/>
            </a:endParaRPr>
          </a:p>
          <a:p>
            <a:pPr>
              <a:lnSpc>
                <a:spcPct val="80000"/>
              </a:lnSpc>
              <a:spcBef>
                <a:spcPct val="20000"/>
              </a:spcBef>
              <a:buClr>
                <a:srgbClr val="002395"/>
              </a:buClr>
              <a:defRPr/>
            </a:pPr>
            <a:endParaRPr lang="fr-FR" altLang="fr-FR" sz="2000" kern="0" dirty="0" smtClean="0">
              <a:solidFill>
                <a:srgbClr val="002060"/>
              </a:solidFill>
              <a:latin typeface="Tunga" panose="020B0502040204020203" pitchFamily="34" charset="0"/>
              <a:ea typeface="ＭＳ Ｐゴシック"/>
              <a:cs typeface="Tunga" panose="020B0502040204020203" pitchFamily="34" charset="0"/>
            </a:endParaRPr>
          </a:p>
          <a:p>
            <a:pPr algn="just" eaLnBrk="1" hangingPunct="1">
              <a:buClr>
                <a:schemeClr val="accent1"/>
              </a:buClr>
              <a:buFont typeface="Lucida Grande" pitchFamily="1" charset="0"/>
              <a:buNone/>
              <a:defRPr/>
            </a:pPr>
            <a:r>
              <a:rPr lang="fr-FR" sz="2200" u="sng" dirty="0" smtClean="0">
                <a:solidFill>
                  <a:srgbClr val="002060"/>
                </a:solidFill>
                <a:latin typeface="Tunga" panose="020B0502040204020203" pitchFamily="34" charset="0"/>
                <a:ea typeface="Verdana" panose="020B0604030504040204" pitchFamily="34" charset="0"/>
                <a:cs typeface="Tunga" panose="020B0502040204020203" pitchFamily="34" charset="0"/>
              </a:rPr>
              <a:t>Les étapes préalables à la discipline </a:t>
            </a:r>
            <a:r>
              <a:rPr lang="fr-FR" sz="2200" dirty="0" smtClean="0">
                <a:solidFill>
                  <a:srgbClr val="002060"/>
                </a:solidFill>
                <a:latin typeface="Tunga" panose="020B0502040204020203" pitchFamily="34" charset="0"/>
                <a:ea typeface="Verdana" panose="020B0604030504040204" pitchFamily="34" charset="0"/>
                <a:cs typeface="Tunga" panose="020B0502040204020203" pitchFamily="34" charset="0"/>
              </a:rPr>
              <a:t>:</a:t>
            </a:r>
          </a:p>
          <a:p>
            <a:pPr algn="just" eaLnBrk="1" hangingPunct="1">
              <a:buClr>
                <a:schemeClr val="accent1"/>
              </a:buClr>
              <a:buFont typeface="Lucida Grande" pitchFamily="1" charset="0"/>
              <a:buNone/>
              <a:defRPr/>
            </a:pPr>
            <a:endParaRPr lang="fr-FR" sz="2200" dirty="0">
              <a:solidFill>
                <a:srgbClr val="002060"/>
              </a:solidFill>
              <a:latin typeface="Tunga" panose="020B0502040204020203" pitchFamily="34" charset="0"/>
              <a:ea typeface="Verdana" panose="020B0604030504040204" pitchFamily="34" charset="0"/>
              <a:cs typeface="Tunga" panose="020B0502040204020203" pitchFamily="34" charset="0"/>
            </a:endParaRPr>
          </a:p>
          <a:p>
            <a:pPr algn="just" eaLnBrk="1" hangingPunct="1">
              <a:buClr>
                <a:srgbClr val="002060"/>
              </a:buClr>
              <a:defRPr/>
            </a:pPr>
            <a:r>
              <a:rPr lang="fr-FR" sz="2200" dirty="0" smtClean="0">
                <a:solidFill>
                  <a:srgbClr val="002060"/>
                </a:solidFill>
                <a:latin typeface="Tunga" panose="020B0502040204020203" pitchFamily="34" charset="0"/>
                <a:ea typeface="Verdana" panose="020B0604030504040204" pitchFamily="34" charset="0"/>
                <a:cs typeface="Tunga" panose="020B0502040204020203" pitchFamily="34" charset="0"/>
              </a:rPr>
              <a:t>1) L’accueil et le rappel des règles aux nouveaux agents : </a:t>
            </a:r>
          </a:p>
          <a:p>
            <a:pPr lvl="1" algn="just" eaLnBrk="1" hangingPunct="1">
              <a:buClr>
                <a:srgbClr val="002060"/>
              </a:buClr>
              <a:buFontTx/>
              <a:buChar char="-"/>
              <a:defRPr/>
            </a:pPr>
            <a:r>
              <a:rPr lang="fr-FR" altLang="fr-FR" sz="2200" dirty="0" smtClean="0">
                <a:solidFill>
                  <a:srgbClr val="002060"/>
                </a:solidFill>
                <a:latin typeface="Tunga" panose="020B0502040204020203" pitchFamily="34" charset="0"/>
                <a:ea typeface="Verdana" panose="020B0604030504040204" pitchFamily="34" charset="0"/>
                <a:cs typeface="Tunga" panose="020B0502040204020203" pitchFamily="34" charset="0"/>
              </a:rPr>
              <a:t>La prestation de serment</a:t>
            </a:r>
          </a:p>
          <a:p>
            <a:pPr lvl="1" algn="just" eaLnBrk="1" hangingPunct="1">
              <a:buClr>
                <a:srgbClr val="002060"/>
              </a:buClr>
              <a:buFontTx/>
              <a:buChar char="-"/>
              <a:defRPr/>
            </a:pPr>
            <a:r>
              <a:rPr lang="fr-FR" altLang="fr-FR" sz="2200" dirty="0" smtClean="0">
                <a:solidFill>
                  <a:srgbClr val="002060"/>
                </a:solidFill>
                <a:latin typeface="Tunga" panose="020B0502040204020203" pitchFamily="34" charset="0"/>
                <a:ea typeface="Verdana" panose="020B0604030504040204" pitchFamily="34" charset="0"/>
                <a:cs typeface="Tunga" panose="020B0502040204020203" pitchFamily="34" charset="0"/>
              </a:rPr>
              <a:t>La présentation des règles de déontologie (remise du livret…)</a:t>
            </a:r>
            <a:endParaRPr lang="fr-FR" altLang="fr-FR" sz="2200" dirty="0">
              <a:solidFill>
                <a:srgbClr val="002060"/>
              </a:solidFill>
              <a:latin typeface="Tunga" panose="020B0502040204020203" pitchFamily="34" charset="0"/>
              <a:ea typeface="Verdana" panose="020B0604030504040204" pitchFamily="34" charset="0"/>
              <a:cs typeface="Tunga" panose="020B0502040204020203" pitchFamily="34" charset="0"/>
            </a:endParaRPr>
          </a:p>
          <a:p>
            <a:pPr algn="just" eaLnBrk="1" hangingPunct="1">
              <a:buClr>
                <a:srgbClr val="002060"/>
              </a:buClr>
              <a:buFontTx/>
              <a:buChar char="-"/>
              <a:defRPr/>
            </a:pPr>
            <a:endParaRPr lang="fr-FR" sz="2200" dirty="0">
              <a:solidFill>
                <a:srgbClr val="002060"/>
              </a:solidFill>
              <a:latin typeface="Tunga" panose="020B0502040204020203" pitchFamily="34" charset="0"/>
              <a:ea typeface="Verdana" panose="020B0604030504040204" pitchFamily="34" charset="0"/>
              <a:cs typeface="Tunga" panose="020B0502040204020203" pitchFamily="34" charset="0"/>
            </a:endParaRPr>
          </a:p>
          <a:p>
            <a:pPr algn="just" eaLnBrk="1" hangingPunct="1">
              <a:buClr>
                <a:srgbClr val="002060"/>
              </a:buClr>
              <a:defRPr/>
            </a:pPr>
            <a:r>
              <a:rPr lang="fr-FR" sz="2200" dirty="0" smtClean="0">
                <a:solidFill>
                  <a:srgbClr val="002060"/>
                </a:solidFill>
                <a:latin typeface="Tunga" panose="020B0502040204020203" pitchFamily="34" charset="0"/>
                <a:ea typeface="Verdana" panose="020B0604030504040204" pitchFamily="34" charset="0"/>
                <a:cs typeface="Tunga" panose="020B0502040204020203" pitchFamily="34" charset="0"/>
              </a:rPr>
              <a:t>2) La présentation du Règlement Intérieur : c’est l’occasion de communiquer sur les obligations professionnelles, les interdictions spécifiques à la fonction, les conséquences en cas de manquements…</a:t>
            </a:r>
          </a:p>
          <a:p>
            <a:pPr algn="just" eaLnBrk="1" hangingPunct="1">
              <a:buClr>
                <a:srgbClr val="002060"/>
              </a:buClr>
              <a:buFontTx/>
              <a:buChar char="-"/>
              <a:defRPr/>
            </a:pPr>
            <a:endParaRPr lang="fr-FR" sz="2200" dirty="0">
              <a:solidFill>
                <a:srgbClr val="002060"/>
              </a:solidFill>
              <a:latin typeface="Tunga" panose="020B0502040204020203" pitchFamily="34" charset="0"/>
              <a:ea typeface="Verdana" panose="020B0604030504040204" pitchFamily="34" charset="0"/>
              <a:cs typeface="Tunga" panose="020B0502040204020203" pitchFamily="34" charset="0"/>
            </a:endParaRPr>
          </a:p>
          <a:p>
            <a:pPr algn="just" eaLnBrk="1" hangingPunct="1">
              <a:buClr>
                <a:srgbClr val="002060"/>
              </a:buClr>
              <a:defRPr/>
            </a:pPr>
            <a:r>
              <a:rPr lang="fr-FR" sz="2200" dirty="0" smtClean="0">
                <a:solidFill>
                  <a:srgbClr val="002060"/>
                </a:solidFill>
                <a:latin typeface="Tunga" panose="020B0502040204020203" pitchFamily="34" charset="0"/>
                <a:ea typeface="Verdana" panose="020B0604030504040204" pitchFamily="34" charset="0"/>
                <a:cs typeface="Tunga" panose="020B0502040204020203" pitchFamily="34" charset="0"/>
              </a:rPr>
              <a:t>3) La formation initiale au poste de travail</a:t>
            </a:r>
            <a:endParaRPr lang="fr-FR" sz="2200" dirty="0">
              <a:solidFill>
                <a:srgbClr val="002060"/>
              </a:solidFill>
              <a:latin typeface="Tunga" panose="020B0502040204020203" pitchFamily="34" charset="0"/>
              <a:ea typeface="Verdana" panose="020B0604030504040204" pitchFamily="34" charset="0"/>
              <a:cs typeface="Tunga" panose="020B0502040204020203" pitchFamily="34" charset="0"/>
            </a:endParaRPr>
          </a:p>
          <a:p>
            <a:pPr marL="457200" lvl="1" indent="0">
              <a:lnSpc>
                <a:spcPct val="80000"/>
              </a:lnSpc>
              <a:spcBef>
                <a:spcPct val="20000"/>
              </a:spcBef>
              <a:buClr>
                <a:srgbClr val="002395"/>
              </a:buClr>
              <a:defRPr/>
            </a:pPr>
            <a:endParaRPr lang="fr-FR" altLang="fr-FR" sz="2000" kern="0" dirty="0" smtClean="0">
              <a:solidFill>
                <a:schemeClr val="accent6">
                  <a:lumMod val="50000"/>
                </a:schemeClr>
              </a:solidFill>
              <a:latin typeface="Tunga" panose="020B0502040204020203" pitchFamily="34" charset="0"/>
              <a:ea typeface="ＭＳ Ｐゴシック"/>
              <a:cs typeface="Tunga" panose="020B0502040204020203" pitchFamily="34" charset="0"/>
            </a:endParaRPr>
          </a:p>
        </p:txBody>
      </p:sp>
      <p:sp>
        <p:nvSpPr>
          <p:cNvPr id="2" name="Espace réservé du numéro de diapositive 1"/>
          <p:cNvSpPr>
            <a:spLocks noGrp="1"/>
          </p:cNvSpPr>
          <p:nvPr>
            <p:ph type="sldNum" sz="quarter" idx="12"/>
          </p:nvPr>
        </p:nvSpPr>
        <p:spPr/>
        <p:txBody>
          <a:bodyPr/>
          <a:lstStyle/>
          <a:p>
            <a:pPr>
              <a:defRPr/>
            </a:pPr>
            <a:fld id="{3C618B29-B5D0-4EB9-A54D-E8FBC92144CA}" type="slidenum">
              <a:rPr lang="fr-FR" smtClean="0"/>
              <a:pPr>
                <a:defRPr/>
              </a:pPr>
              <a:t>5</a:t>
            </a:fld>
            <a:endParaRPr lang="fr-FR"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4208" y="1052736"/>
            <a:ext cx="1368152" cy="137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7303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395537" y="308447"/>
            <a:ext cx="8424936" cy="6223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a:lnSpc>
                <a:spcPct val="80000"/>
              </a:lnSpc>
              <a:spcBef>
                <a:spcPct val="20000"/>
              </a:spcBef>
              <a:buClr>
                <a:srgbClr val="002395"/>
              </a:buClr>
              <a:defRPr/>
            </a:pPr>
            <a:r>
              <a:rPr lang="fr-FR" altLang="fr-FR" sz="2000" b="1" kern="0" dirty="0" smtClean="0">
                <a:solidFill>
                  <a:srgbClr val="002060"/>
                </a:solidFill>
                <a:latin typeface="Tunga" panose="020B0502040204020203" pitchFamily="34" charset="0"/>
                <a:ea typeface="ＭＳ Ｐゴシック"/>
                <a:cs typeface="Tunga" panose="020B0502040204020203" pitchFamily="34" charset="0"/>
              </a:rPr>
              <a:t>                             </a:t>
            </a:r>
            <a:r>
              <a:rPr lang="fr-FR" altLang="fr-FR" sz="2000" b="1" kern="0" dirty="0">
                <a:solidFill>
                  <a:srgbClr val="002060"/>
                </a:solidFill>
                <a:latin typeface="Tunga" panose="020B0502040204020203" pitchFamily="34" charset="0"/>
                <a:ea typeface="ＭＳ Ｐゴシック"/>
                <a:cs typeface="Tunga" panose="020B0502040204020203" pitchFamily="34" charset="0"/>
              </a:rPr>
              <a:t> </a:t>
            </a:r>
            <a:r>
              <a:rPr lang="fr-FR" altLang="fr-FR" sz="2800" b="1" u="heavy" kern="0" dirty="0" smtClean="0">
                <a:solidFill>
                  <a:srgbClr val="002060"/>
                </a:solidFill>
                <a:latin typeface="Tunga" panose="020B0502040204020203" pitchFamily="34" charset="0"/>
                <a:ea typeface="ＭＳ Ｐゴシック"/>
                <a:cs typeface="Tunga" panose="020B0502040204020203" pitchFamily="34" charset="0"/>
              </a:rPr>
              <a:t>Discipline : le repérage des dysfonctionnements</a:t>
            </a:r>
          </a:p>
          <a:p>
            <a:pPr>
              <a:lnSpc>
                <a:spcPct val="80000"/>
              </a:lnSpc>
              <a:spcBef>
                <a:spcPct val="20000"/>
              </a:spcBef>
              <a:buClr>
                <a:srgbClr val="002395"/>
              </a:buClr>
              <a:defRPr/>
            </a:pPr>
            <a:endParaRPr lang="fr-FR" altLang="fr-FR" sz="2800" b="1" u="heavy" kern="0" dirty="0">
              <a:solidFill>
                <a:srgbClr val="002060"/>
              </a:solidFill>
              <a:latin typeface="Tunga" panose="020B0502040204020203" pitchFamily="34" charset="0"/>
              <a:ea typeface="ＭＳ Ｐゴシック"/>
              <a:cs typeface="Tunga" panose="020B0502040204020203" pitchFamily="34" charset="0"/>
            </a:endParaRPr>
          </a:p>
          <a:p>
            <a:pPr>
              <a:lnSpc>
                <a:spcPct val="80000"/>
              </a:lnSpc>
              <a:spcBef>
                <a:spcPct val="20000"/>
              </a:spcBef>
              <a:buClr>
                <a:srgbClr val="002395"/>
              </a:buClr>
              <a:defRPr/>
            </a:pPr>
            <a:endParaRPr lang="fr-FR" altLang="fr-FR" sz="2000" kern="0" dirty="0" smtClean="0">
              <a:solidFill>
                <a:srgbClr val="002060"/>
              </a:solidFill>
              <a:latin typeface="Tunga" panose="020B0502040204020203" pitchFamily="34" charset="0"/>
              <a:ea typeface="ＭＳ Ｐゴシック"/>
              <a:cs typeface="Tunga" panose="020B0502040204020203" pitchFamily="34" charset="0"/>
            </a:endParaRPr>
          </a:p>
          <a:p>
            <a:pPr algn="just" eaLnBrk="1" hangingPunct="1">
              <a:buClr>
                <a:schemeClr val="accent1"/>
              </a:buClr>
              <a:buFont typeface="Lucida Grande" pitchFamily="1" charset="0"/>
              <a:buNone/>
              <a:defRPr/>
            </a:pPr>
            <a:endParaRPr lang="fr-FR" sz="2200" u="sng" dirty="0" smtClean="0">
              <a:solidFill>
                <a:srgbClr val="002060"/>
              </a:solidFill>
              <a:latin typeface="Tunga" panose="020B0502040204020203" pitchFamily="34" charset="0"/>
              <a:ea typeface="Verdana" panose="020B0604030504040204" pitchFamily="34" charset="0"/>
              <a:cs typeface="Tunga" panose="020B0502040204020203" pitchFamily="34" charset="0"/>
            </a:endParaRPr>
          </a:p>
          <a:p>
            <a:pPr algn="just" eaLnBrk="1" hangingPunct="1">
              <a:buClr>
                <a:schemeClr val="accent1"/>
              </a:buClr>
              <a:buFont typeface="Lucida Grande" pitchFamily="1" charset="0"/>
              <a:buNone/>
              <a:defRPr/>
            </a:pPr>
            <a:r>
              <a:rPr lang="fr-FR" sz="2200" u="sng" dirty="0" smtClean="0">
                <a:solidFill>
                  <a:srgbClr val="002060"/>
                </a:solidFill>
                <a:latin typeface="Tunga" panose="020B0502040204020203" pitchFamily="34" charset="0"/>
                <a:ea typeface="Verdana" panose="020B0604030504040204" pitchFamily="34" charset="0"/>
                <a:cs typeface="Tunga" panose="020B0502040204020203" pitchFamily="34" charset="0"/>
              </a:rPr>
              <a:t>Le manager de proximité doit savoir repérer et interpréter les signes révélateurs de risques</a:t>
            </a:r>
            <a:r>
              <a:rPr lang="fr-FR" sz="2200" dirty="0" smtClean="0">
                <a:solidFill>
                  <a:srgbClr val="002060"/>
                </a:solidFill>
                <a:latin typeface="Tunga" panose="020B0502040204020203" pitchFamily="34" charset="0"/>
                <a:ea typeface="Verdana" panose="020B0604030504040204" pitchFamily="34" charset="0"/>
                <a:cs typeface="Tunga" panose="020B0502040204020203" pitchFamily="34" charset="0"/>
              </a:rPr>
              <a:t> :</a:t>
            </a:r>
          </a:p>
          <a:p>
            <a:pPr algn="just" eaLnBrk="1" hangingPunct="1">
              <a:buClr>
                <a:schemeClr val="accent1"/>
              </a:buClr>
              <a:buFont typeface="Lucida Grande" pitchFamily="1" charset="0"/>
              <a:buNone/>
              <a:defRPr/>
            </a:pPr>
            <a:endParaRPr lang="fr-FR" sz="2200" dirty="0">
              <a:solidFill>
                <a:srgbClr val="002060"/>
              </a:solidFill>
              <a:latin typeface="Tunga" panose="020B0502040204020203" pitchFamily="34" charset="0"/>
              <a:ea typeface="Verdana" panose="020B0604030504040204" pitchFamily="34" charset="0"/>
              <a:cs typeface="Tunga" panose="020B0502040204020203" pitchFamily="34" charset="0"/>
            </a:endParaRPr>
          </a:p>
          <a:p>
            <a:pPr algn="just" eaLnBrk="1" hangingPunct="1">
              <a:buClr>
                <a:srgbClr val="002060"/>
              </a:buClr>
              <a:defRPr/>
            </a:pPr>
            <a:r>
              <a:rPr lang="fr-FR" sz="2200" dirty="0" smtClean="0">
                <a:solidFill>
                  <a:srgbClr val="002060"/>
                </a:solidFill>
                <a:latin typeface="Tunga" panose="020B0502040204020203" pitchFamily="34" charset="0"/>
                <a:ea typeface="Verdana" panose="020B0604030504040204" pitchFamily="34" charset="0"/>
                <a:cs typeface="Tunga" panose="020B0502040204020203" pitchFamily="34" charset="0"/>
              </a:rPr>
              <a:t>- Erreurs de caisse</a:t>
            </a:r>
            <a:endParaRPr lang="fr-FR" altLang="fr-FR" sz="2200" dirty="0">
              <a:solidFill>
                <a:srgbClr val="002060"/>
              </a:solidFill>
              <a:latin typeface="Tunga" panose="020B0502040204020203" pitchFamily="34" charset="0"/>
              <a:ea typeface="Verdana" panose="020B0604030504040204" pitchFamily="34" charset="0"/>
              <a:cs typeface="Tunga" panose="020B0502040204020203" pitchFamily="34" charset="0"/>
            </a:endParaRPr>
          </a:p>
          <a:p>
            <a:pPr algn="just" eaLnBrk="1" hangingPunct="1">
              <a:buClr>
                <a:srgbClr val="002060"/>
              </a:buClr>
              <a:buFontTx/>
              <a:buChar char="-"/>
              <a:defRPr/>
            </a:pPr>
            <a:endParaRPr lang="fr-FR" sz="2200" dirty="0">
              <a:solidFill>
                <a:srgbClr val="002060"/>
              </a:solidFill>
              <a:latin typeface="Tunga" panose="020B0502040204020203" pitchFamily="34" charset="0"/>
              <a:ea typeface="Verdana" panose="020B0604030504040204" pitchFamily="34" charset="0"/>
              <a:cs typeface="Tunga" panose="020B0502040204020203" pitchFamily="34" charset="0"/>
            </a:endParaRPr>
          </a:p>
          <a:p>
            <a:pPr algn="just" eaLnBrk="1" hangingPunct="1">
              <a:buClr>
                <a:srgbClr val="002060"/>
              </a:buClr>
              <a:defRPr/>
            </a:pPr>
            <a:r>
              <a:rPr lang="fr-FR" sz="2200" dirty="0" smtClean="0">
                <a:solidFill>
                  <a:srgbClr val="002060"/>
                </a:solidFill>
                <a:latin typeface="Tunga" panose="020B0502040204020203" pitchFamily="34" charset="0"/>
                <a:ea typeface="Verdana" panose="020B0604030504040204" pitchFamily="34" charset="0"/>
                <a:cs typeface="Tunga" panose="020B0502040204020203" pitchFamily="34" charset="0"/>
              </a:rPr>
              <a:t>- Troubles du comportement (agressivité, isolement…)</a:t>
            </a:r>
          </a:p>
          <a:p>
            <a:pPr algn="just" eaLnBrk="1" hangingPunct="1">
              <a:buClr>
                <a:srgbClr val="002060"/>
              </a:buClr>
              <a:buFontTx/>
              <a:buChar char="-"/>
              <a:defRPr/>
            </a:pPr>
            <a:endParaRPr lang="fr-FR" sz="2200" dirty="0">
              <a:solidFill>
                <a:srgbClr val="002060"/>
              </a:solidFill>
              <a:latin typeface="Tunga" panose="020B0502040204020203" pitchFamily="34" charset="0"/>
              <a:ea typeface="Verdana" panose="020B0604030504040204" pitchFamily="34" charset="0"/>
              <a:cs typeface="Tunga" panose="020B0502040204020203" pitchFamily="34" charset="0"/>
            </a:endParaRPr>
          </a:p>
          <a:p>
            <a:pPr marL="342900" indent="-342900" algn="just" eaLnBrk="1" hangingPunct="1">
              <a:buClr>
                <a:srgbClr val="002060"/>
              </a:buClr>
              <a:buFontTx/>
              <a:buChar char="-"/>
              <a:defRPr/>
            </a:pPr>
            <a:r>
              <a:rPr lang="fr-FR" sz="2200" dirty="0" smtClean="0">
                <a:solidFill>
                  <a:srgbClr val="002060"/>
                </a:solidFill>
                <a:latin typeface="Tunga" panose="020B0502040204020203" pitchFamily="34" charset="0"/>
                <a:ea typeface="Verdana" panose="020B0604030504040204" pitchFamily="34" charset="0"/>
                <a:cs typeface="Tunga" panose="020B0502040204020203" pitchFamily="34" charset="0"/>
              </a:rPr>
              <a:t>Absences </a:t>
            </a:r>
            <a:r>
              <a:rPr lang="fr-FR" sz="2200" dirty="0" smtClean="0">
                <a:solidFill>
                  <a:srgbClr val="002060"/>
                </a:solidFill>
                <a:latin typeface="Tunga" panose="020B0502040204020203" pitchFamily="34" charset="0"/>
                <a:ea typeface="Verdana" panose="020B0604030504040204" pitchFamily="34" charset="0"/>
                <a:cs typeface="Tunga" panose="020B0502040204020203" pitchFamily="34" charset="0"/>
              </a:rPr>
              <a:t>répétées ou </a:t>
            </a:r>
            <a:r>
              <a:rPr lang="fr-FR" sz="2200" dirty="0" smtClean="0">
                <a:solidFill>
                  <a:srgbClr val="002060"/>
                </a:solidFill>
                <a:latin typeface="Tunga" panose="020B0502040204020203" pitchFamily="34" charset="0"/>
                <a:ea typeface="Verdana" panose="020B0604030504040204" pitchFamily="34" charset="0"/>
                <a:cs typeface="Tunga" panose="020B0502040204020203" pitchFamily="34" charset="0"/>
              </a:rPr>
              <a:t>inopinées</a:t>
            </a:r>
          </a:p>
          <a:p>
            <a:pPr marL="342900" indent="-342900" algn="just" eaLnBrk="1" hangingPunct="1">
              <a:buClr>
                <a:srgbClr val="002060"/>
              </a:buClr>
              <a:buFontTx/>
              <a:buChar char="-"/>
              <a:defRPr/>
            </a:pPr>
            <a:endParaRPr lang="fr-FR" sz="2200" dirty="0" smtClean="0">
              <a:solidFill>
                <a:srgbClr val="002060"/>
              </a:solidFill>
              <a:latin typeface="Tunga" panose="020B0502040204020203" pitchFamily="34" charset="0"/>
              <a:ea typeface="Verdana" panose="020B0604030504040204" pitchFamily="34" charset="0"/>
              <a:cs typeface="Tunga" panose="020B0502040204020203" pitchFamily="34" charset="0"/>
            </a:endParaRPr>
          </a:p>
          <a:p>
            <a:pPr marL="342900" indent="-342900" algn="just" eaLnBrk="1" hangingPunct="1">
              <a:buClr>
                <a:srgbClr val="002060"/>
              </a:buClr>
              <a:buFontTx/>
              <a:buChar char="-"/>
              <a:defRPr/>
            </a:pPr>
            <a:r>
              <a:rPr lang="fr-FR" sz="2200" dirty="0" smtClean="0">
                <a:solidFill>
                  <a:srgbClr val="002060"/>
                </a:solidFill>
                <a:latin typeface="Tunga" panose="020B0502040204020203" pitchFamily="34" charset="0"/>
                <a:ea typeface="Verdana" panose="020B0604030504040204" pitchFamily="34" charset="0"/>
                <a:cs typeface="Tunga" panose="020B0502040204020203" pitchFamily="34" charset="0"/>
              </a:rPr>
              <a:t>Retards </a:t>
            </a:r>
            <a:r>
              <a:rPr lang="fr-FR" sz="2200" dirty="0" err="1" smtClean="0">
                <a:solidFill>
                  <a:srgbClr val="002060"/>
                </a:solidFill>
                <a:latin typeface="Tunga" panose="020B0502040204020203" pitchFamily="34" charset="0"/>
                <a:ea typeface="Verdana" panose="020B0604030504040204" pitchFamily="34" charset="0"/>
                <a:cs typeface="Tunga" panose="020B0502040204020203" pitchFamily="34" charset="0"/>
              </a:rPr>
              <a:t>répétitfs</a:t>
            </a:r>
            <a:endParaRPr lang="fr-FR" sz="2200" dirty="0" smtClean="0">
              <a:solidFill>
                <a:srgbClr val="002060"/>
              </a:solidFill>
              <a:latin typeface="Tunga" panose="020B0502040204020203" pitchFamily="34" charset="0"/>
              <a:ea typeface="Verdana" panose="020B0604030504040204" pitchFamily="34" charset="0"/>
              <a:cs typeface="Tunga" panose="020B0502040204020203" pitchFamily="34" charset="0"/>
            </a:endParaRPr>
          </a:p>
          <a:p>
            <a:pPr algn="just" eaLnBrk="1" hangingPunct="1">
              <a:buClr>
                <a:srgbClr val="002060"/>
              </a:buClr>
              <a:defRPr/>
            </a:pPr>
            <a:endParaRPr lang="fr-FR" sz="2200" dirty="0" smtClean="0">
              <a:solidFill>
                <a:srgbClr val="002060"/>
              </a:solidFill>
              <a:latin typeface="Tunga" panose="020B0502040204020203" pitchFamily="34" charset="0"/>
              <a:ea typeface="Verdana" panose="020B0604030504040204" pitchFamily="34" charset="0"/>
              <a:cs typeface="Tunga" panose="020B0502040204020203" pitchFamily="34" charset="0"/>
            </a:endParaRPr>
          </a:p>
          <a:p>
            <a:pPr algn="just" eaLnBrk="1" hangingPunct="1">
              <a:buClr>
                <a:srgbClr val="002060"/>
              </a:buClr>
              <a:defRPr/>
            </a:pPr>
            <a:r>
              <a:rPr lang="fr-FR" sz="2200" dirty="0" smtClean="0">
                <a:solidFill>
                  <a:srgbClr val="002060"/>
                </a:solidFill>
                <a:latin typeface="Tunga" panose="020B0502040204020203" pitchFamily="34" charset="0"/>
                <a:ea typeface="Verdana" panose="020B0604030504040204" pitchFamily="34" charset="0"/>
                <a:cs typeface="Tunga" panose="020B0502040204020203" pitchFamily="34" charset="0"/>
              </a:rPr>
              <a:t>- Réclamations de clients</a:t>
            </a:r>
            <a:endParaRPr lang="fr-FR" sz="2000" kern="0" dirty="0">
              <a:solidFill>
                <a:schemeClr val="accent6">
                  <a:lumMod val="50000"/>
                </a:schemeClr>
              </a:solidFill>
              <a:latin typeface="Tunga" panose="020B0502040204020203" pitchFamily="34" charset="0"/>
              <a:ea typeface="ＭＳ Ｐゴシック"/>
              <a:cs typeface="Tunga" panose="020B0502040204020203" pitchFamily="34" charset="0"/>
            </a:endParaRPr>
          </a:p>
          <a:p>
            <a:pPr algn="just" eaLnBrk="1" hangingPunct="1">
              <a:buClr>
                <a:srgbClr val="002060"/>
              </a:buClr>
              <a:defRPr/>
            </a:pPr>
            <a:endParaRPr lang="fr-FR" sz="2000" kern="0" dirty="0" smtClean="0">
              <a:solidFill>
                <a:schemeClr val="accent6">
                  <a:lumMod val="50000"/>
                </a:schemeClr>
              </a:solidFill>
              <a:latin typeface="Tunga" panose="020B0502040204020203" pitchFamily="34" charset="0"/>
              <a:ea typeface="ＭＳ Ｐゴシック"/>
              <a:cs typeface="Tunga" panose="020B0502040204020203" pitchFamily="34" charset="0"/>
            </a:endParaRPr>
          </a:p>
          <a:p>
            <a:pPr algn="just" eaLnBrk="1" hangingPunct="1">
              <a:buClr>
                <a:srgbClr val="002060"/>
              </a:buClr>
              <a:defRPr/>
            </a:pPr>
            <a:r>
              <a:rPr lang="fr-FR" sz="2200" dirty="0">
                <a:solidFill>
                  <a:srgbClr val="002060"/>
                </a:solidFill>
                <a:latin typeface="Tunga" panose="020B0502040204020203" pitchFamily="34" charset="0"/>
                <a:ea typeface="Verdana" panose="020B0604030504040204" pitchFamily="34" charset="0"/>
                <a:cs typeface="Tunga" panose="020B0502040204020203" pitchFamily="34" charset="0"/>
              </a:rPr>
              <a:t>Il s’agit d’un travail d’équipe impliquant tous les managers du bureau. </a:t>
            </a:r>
          </a:p>
        </p:txBody>
      </p:sp>
      <p:sp>
        <p:nvSpPr>
          <p:cNvPr id="2" name="Espace réservé du numéro de diapositive 1"/>
          <p:cNvSpPr>
            <a:spLocks noGrp="1"/>
          </p:cNvSpPr>
          <p:nvPr>
            <p:ph type="sldNum" sz="quarter" idx="12"/>
          </p:nvPr>
        </p:nvSpPr>
        <p:spPr/>
        <p:txBody>
          <a:bodyPr/>
          <a:lstStyle/>
          <a:p>
            <a:pPr>
              <a:defRPr/>
            </a:pPr>
            <a:fld id="{3C618B29-B5D0-4EB9-A54D-E8FBC92144CA}" type="slidenum">
              <a:rPr lang="fr-FR" smtClean="0"/>
              <a:pPr>
                <a:defRPr/>
              </a:pPr>
              <a:t>6</a:t>
            </a:fld>
            <a:endParaRPr lang="fr-FR"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308447"/>
            <a:ext cx="1554163" cy="1176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52320" y="4828166"/>
            <a:ext cx="1438275" cy="1096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9098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850" y="332656"/>
            <a:ext cx="8426450" cy="5643685"/>
          </a:xfrm>
        </p:spPr>
        <p:txBody>
          <a:bodyPr/>
          <a:lstStyle/>
          <a:p>
            <a:pPr marL="0" indent="0">
              <a:buClr>
                <a:schemeClr val="accent2">
                  <a:lumMod val="75000"/>
                </a:schemeClr>
              </a:buClr>
              <a:defRPr/>
            </a:pPr>
            <a:r>
              <a:rPr lang="fr-FR" sz="2000" b="1" dirty="0" smtClean="0">
                <a:solidFill>
                  <a:srgbClr val="002060"/>
                </a:solidFill>
                <a:latin typeface="Tunga" panose="020B0502040204020203" pitchFamily="34" charset="0"/>
                <a:cs typeface="Tunga" panose="020B0502040204020203" pitchFamily="34" charset="0"/>
              </a:rPr>
              <a:t>L’insuffisance professionnelle : </a:t>
            </a:r>
          </a:p>
          <a:p>
            <a:pPr marL="0" indent="0">
              <a:buClr>
                <a:schemeClr val="accent2">
                  <a:lumMod val="75000"/>
                </a:schemeClr>
              </a:buClr>
              <a:defRPr/>
            </a:pPr>
            <a:r>
              <a:rPr lang="fr-FR" sz="2000" b="1" dirty="0" smtClean="0">
                <a:solidFill>
                  <a:srgbClr val="002060"/>
                </a:solidFill>
                <a:latin typeface="Tunga" panose="020B0502040204020203" pitchFamily="34" charset="0"/>
                <a:cs typeface="Tunga" panose="020B0502040204020203" pitchFamily="34" charset="0"/>
              </a:rPr>
              <a:t>Des faits identifiables et formalisés doivent être apportés soit par le biais de constats récurrents ( entretiens managériaux, d’activité,…) ou mise en place d’un PPI qui doit comporter :</a:t>
            </a:r>
            <a:endParaRPr lang="fr-FR" sz="2000" dirty="0">
              <a:solidFill>
                <a:srgbClr val="002060"/>
              </a:solidFill>
              <a:latin typeface="Tunga" panose="020B0502040204020203" pitchFamily="34" charset="0"/>
              <a:cs typeface="Tunga" panose="020B0502040204020203" pitchFamily="34" charset="0"/>
            </a:endParaRPr>
          </a:p>
          <a:p>
            <a:pPr marL="800100" lvl="1" indent="-342900">
              <a:buClr>
                <a:schemeClr val="accent2">
                  <a:lumMod val="75000"/>
                </a:schemeClr>
              </a:buClr>
              <a:buFont typeface="Wingdings" panose="05000000000000000000" pitchFamily="2" charset="2"/>
              <a:buChar char="Ø"/>
              <a:defRPr/>
            </a:pPr>
            <a:r>
              <a:rPr lang="fr-FR" sz="2000" dirty="0" smtClean="0">
                <a:solidFill>
                  <a:srgbClr val="002060"/>
                </a:solidFill>
                <a:latin typeface="Tunga" panose="020B0502040204020203" pitchFamily="34" charset="0"/>
                <a:cs typeface="Tunga" panose="020B0502040204020203" pitchFamily="34" charset="0"/>
              </a:rPr>
              <a:t>un </a:t>
            </a:r>
            <a:r>
              <a:rPr lang="fr-FR" sz="2000" dirty="0">
                <a:solidFill>
                  <a:srgbClr val="002060"/>
                </a:solidFill>
                <a:latin typeface="Tunga" panose="020B0502040204020203" pitchFamily="34" charset="0"/>
                <a:cs typeface="Tunga" panose="020B0502040204020203" pitchFamily="34" charset="0"/>
              </a:rPr>
              <a:t>premier constat d’insuffisance partagé</a:t>
            </a:r>
          </a:p>
          <a:p>
            <a:pPr marL="800100" lvl="1" indent="-342900">
              <a:buClr>
                <a:schemeClr val="accent2">
                  <a:lumMod val="75000"/>
                </a:schemeClr>
              </a:buClr>
              <a:buFont typeface="Wingdings" panose="05000000000000000000" pitchFamily="2" charset="2"/>
              <a:buChar char="Ø"/>
              <a:defRPr/>
            </a:pPr>
            <a:r>
              <a:rPr lang="fr-FR" sz="2000" dirty="0" smtClean="0">
                <a:solidFill>
                  <a:srgbClr val="002060"/>
                </a:solidFill>
                <a:latin typeface="Tunga" panose="020B0502040204020203" pitchFamily="34" charset="0"/>
                <a:cs typeface="Tunga" panose="020B0502040204020203" pitchFamily="34" charset="0"/>
              </a:rPr>
              <a:t>Proposer </a:t>
            </a:r>
            <a:r>
              <a:rPr lang="fr-FR" sz="2000" dirty="0">
                <a:solidFill>
                  <a:srgbClr val="002060"/>
                </a:solidFill>
                <a:latin typeface="Tunga" panose="020B0502040204020203" pitchFamily="34" charset="0"/>
                <a:cs typeface="Tunga" panose="020B0502040204020203" pitchFamily="34" charset="0"/>
              </a:rPr>
              <a:t>des actions d’aide et de soutien à l’agent : formations, management de </a:t>
            </a:r>
            <a:r>
              <a:rPr lang="fr-FR" sz="2000" dirty="0" smtClean="0">
                <a:solidFill>
                  <a:srgbClr val="002060"/>
                </a:solidFill>
                <a:latin typeface="Tunga" panose="020B0502040204020203" pitchFamily="34" charset="0"/>
                <a:cs typeface="Tunga" panose="020B0502040204020203" pitchFamily="34" charset="0"/>
              </a:rPr>
              <a:t>proximité, accompagnement, quizz de connaissances</a:t>
            </a:r>
            <a:endParaRPr lang="fr-FR" sz="2000" dirty="0">
              <a:solidFill>
                <a:srgbClr val="002060"/>
              </a:solidFill>
              <a:latin typeface="Tunga" panose="020B0502040204020203" pitchFamily="34" charset="0"/>
              <a:cs typeface="Tunga" panose="020B0502040204020203" pitchFamily="34" charset="0"/>
            </a:endParaRPr>
          </a:p>
          <a:p>
            <a:pPr marL="800100" lvl="1" indent="-342900">
              <a:buClr>
                <a:schemeClr val="accent2">
                  <a:lumMod val="75000"/>
                </a:schemeClr>
              </a:buClr>
              <a:buFont typeface="Wingdings" panose="05000000000000000000" pitchFamily="2" charset="2"/>
              <a:buChar char="Ø"/>
              <a:defRPr/>
            </a:pPr>
            <a:r>
              <a:rPr lang="fr-FR" sz="2000" dirty="0" smtClean="0">
                <a:solidFill>
                  <a:srgbClr val="002060"/>
                </a:solidFill>
                <a:latin typeface="Tunga" panose="020B0502040204020203" pitchFamily="34" charset="0"/>
                <a:cs typeface="Tunga" panose="020B0502040204020203" pitchFamily="34" charset="0"/>
              </a:rPr>
              <a:t>Fixer </a:t>
            </a:r>
            <a:r>
              <a:rPr lang="fr-FR" sz="2000" dirty="0">
                <a:solidFill>
                  <a:srgbClr val="002060"/>
                </a:solidFill>
                <a:latin typeface="Tunga" panose="020B0502040204020203" pitchFamily="34" charset="0"/>
                <a:cs typeface="Tunga" panose="020B0502040204020203" pitchFamily="34" charset="0"/>
              </a:rPr>
              <a:t>des objectifs de progression « réalistes »</a:t>
            </a:r>
          </a:p>
          <a:p>
            <a:pPr marL="800100" lvl="1" indent="-342900">
              <a:buClr>
                <a:schemeClr val="accent2">
                  <a:lumMod val="75000"/>
                </a:schemeClr>
              </a:buClr>
              <a:buFont typeface="Wingdings" panose="05000000000000000000" pitchFamily="2" charset="2"/>
              <a:buChar char="Ø"/>
              <a:defRPr/>
            </a:pPr>
            <a:r>
              <a:rPr lang="fr-FR" sz="2000" dirty="0" smtClean="0">
                <a:solidFill>
                  <a:srgbClr val="002060"/>
                </a:solidFill>
                <a:latin typeface="Tunga" panose="020B0502040204020203" pitchFamily="34" charset="0"/>
                <a:cs typeface="Tunga" panose="020B0502040204020203" pitchFamily="34" charset="0"/>
              </a:rPr>
              <a:t>Faire </a:t>
            </a:r>
            <a:r>
              <a:rPr lang="fr-FR" sz="2000" dirty="0">
                <a:solidFill>
                  <a:srgbClr val="002060"/>
                </a:solidFill>
                <a:latin typeface="Tunga" panose="020B0502040204020203" pitchFamily="34" charset="0"/>
                <a:cs typeface="Tunga" panose="020B0502040204020203" pitchFamily="34" charset="0"/>
              </a:rPr>
              <a:t>des bilans intermédiaires de constat : progression ou non,</a:t>
            </a:r>
          </a:p>
          <a:p>
            <a:pPr marL="800100" lvl="1" indent="-342900">
              <a:buClr>
                <a:schemeClr val="accent2">
                  <a:lumMod val="75000"/>
                </a:schemeClr>
              </a:buClr>
              <a:buFont typeface="Wingdings" panose="05000000000000000000" pitchFamily="2" charset="2"/>
              <a:buChar char="Ø"/>
              <a:defRPr/>
            </a:pPr>
            <a:r>
              <a:rPr lang="fr-FR" sz="2000" dirty="0" smtClean="0">
                <a:solidFill>
                  <a:srgbClr val="002060"/>
                </a:solidFill>
                <a:latin typeface="Tunga" panose="020B0502040204020203" pitchFamily="34" charset="0"/>
                <a:cs typeface="Tunga" panose="020B0502040204020203" pitchFamily="34" charset="0"/>
              </a:rPr>
              <a:t>Conclure </a:t>
            </a:r>
            <a:r>
              <a:rPr lang="fr-FR" sz="2000" dirty="0">
                <a:solidFill>
                  <a:srgbClr val="002060"/>
                </a:solidFill>
                <a:latin typeface="Tunga" panose="020B0502040204020203" pitchFamily="34" charset="0"/>
                <a:cs typeface="Tunga" panose="020B0502040204020203" pitchFamily="34" charset="0"/>
              </a:rPr>
              <a:t>à l’évolution des compétences ou au maintien de l’insuffisance du salarié 	</a:t>
            </a:r>
          </a:p>
          <a:p>
            <a:pPr lvl="0" algn="l">
              <a:lnSpc>
                <a:spcPct val="100000"/>
              </a:lnSpc>
              <a:spcBef>
                <a:spcPct val="0"/>
              </a:spcBef>
              <a:spcAft>
                <a:spcPct val="0"/>
              </a:spcAft>
              <a:buClr>
                <a:srgbClr val="601766">
                  <a:lumMod val="75000"/>
                </a:srgbClr>
              </a:buClr>
              <a:buFont typeface="Wingdings" panose="05000000000000000000" pitchFamily="2" charset="2"/>
              <a:buChar char="Ø"/>
              <a:defRPr/>
            </a:pPr>
            <a:endParaRPr lang="fr-FR" sz="2000" b="1" dirty="0">
              <a:solidFill>
                <a:srgbClr val="002060"/>
              </a:solidFill>
              <a:latin typeface="Tunga" panose="020B0502040204020203" pitchFamily="34" charset="0"/>
              <a:cs typeface="Tunga" panose="020B0502040204020203" pitchFamily="34" charset="0"/>
            </a:endParaRPr>
          </a:p>
          <a:p>
            <a:pPr marL="0" lvl="0" indent="0" algn="l">
              <a:lnSpc>
                <a:spcPct val="100000"/>
              </a:lnSpc>
              <a:spcBef>
                <a:spcPct val="0"/>
              </a:spcBef>
              <a:spcAft>
                <a:spcPct val="0"/>
              </a:spcAft>
              <a:buClr>
                <a:srgbClr val="601766">
                  <a:lumMod val="75000"/>
                </a:srgbClr>
              </a:buClr>
              <a:defRPr/>
            </a:pPr>
            <a:r>
              <a:rPr lang="fr-FR" sz="2000" b="1" dirty="0" smtClean="0">
                <a:solidFill>
                  <a:srgbClr val="E64011"/>
                </a:solidFill>
                <a:latin typeface="Tunga" panose="020B0502040204020203" pitchFamily="34" charset="0"/>
                <a:cs typeface="Tunga" panose="020B0502040204020203" pitchFamily="34" charset="0"/>
              </a:rPr>
              <a:t>                </a:t>
            </a:r>
            <a:endParaRPr lang="fr-FR" sz="2000" b="1" dirty="0">
              <a:solidFill>
                <a:srgbClr val="E64011"/>
              </a:solidFill>
              <a:latin typeface="Tunga" panose="020B0502040204020203" pitchFamily="34" charset="0"/>
              <a:cs typeface="Tunga" panose="020B0502040204020203" pitchFamily="34" charset="0"/>
            </a:endParaRPr>
          </a:p>
          <a:p>
            <a:endParaRPr lang="fr-FR" sz="2000" b="1" dirty="0">
              <a:solidFill>
                <a:srgbClr val="E64011"/>
              </a:solidFill>
              <a:latin typeface="Tunga" panose="020B0502040204020203" pitchFamily="34" charset="0"/>
              <a:cs typeface="Tunga" panose="020B0502040204020203" pitchFamily="34" charset="0"/>
            </a:endParaRPr>
          </a:p>
        </p:txBody>
      </p:sp>
      <p:sp>
        <p:nvSpPr>
          <p:cNvPr id="4" name="Espace réservé du numéro de diapositive 3"/>
          <p:cNvSpPr>
            <a:spLocks noGrp="1"/>
          </p:cNvSpPr>
          <p:nvPr>
            <p:ph type="sldNum" sz="quarter" idx="12"/>
          </p:nvPr>
        </p:nvSpPr>
        <p:spPr/>
        <p:txBody>
          <a:bodyPr/>
          <a:lstStyle/>
          <a:p>
            <a:pPr>
              <a:defRPr/>
            </a:pPr>
            <a:fld id="{3C618B29-B5D0-4EB9-A54D-E8FBC92144CA}" type="slidenum">
              <a:rPr lang="fr-FR" smtClean="0"/>
              <a:pPr>
                <a:defRPr/>
              </a:pPr>
              <a:t>7</a:t>
            </a:fld>
            <a:endParaRPr lang="fr-FR" dirty="0"/>
          </a:p>
        </p:txBody>
      </p:sp>
    </p:spTree>
    <p:extLst>
      <p:ext uri="{BB962C8B-B14F-4D97-AF65-F5344CB8AC3E}">
        <p14:creationId xmlns:p14="http://schemas.microsoft.com/office/powerpoint/2010/main" val="993935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947992"/>
            <a:ext cx="8427216" cy="947992"/>
          </a:xfrm>
        </p:spPr>
        <p:txBody>
          <a:bodyPr/>
          <a:lstStyle/>
          <a:p>
            <a:endParaRPr lang="fr-FR" dirty="0"/>
          </a:p>
        </p:txBody>
      </p:sp>
      <p:sp>
        <p:nvSpPr>
          <p:cNvPr id="3" name="Espace réservé du contenu 2"/>
          <p:cNvSpPr>
            <a:spLocks noGrp="1"/>
          </p:cNvSpPr>
          <p:nvPr>
            <p:ph idx="1"/>
          </p:nvPr>
        </p:nvSpPr>
        <p:spPr/>
        <p:txBody>
          <a:bodyPr/>
          <a:lstStyle/>
          <a:p>
            <a:r>
              <a:rPr lang="fr-FR" dirty="0" smtClean="0"/>
              <a:t>                        </a:t>
            </a:r>
            <a:r>
              <a:rPr lang="fr-FR" sz="2800" b="1" dirty="0" smtClean="0">
                <a:solidFill>
                  <a:srgbClr val="002060"/>
                </a:solidFill>
                <a:latin typeface="Tunga" panose="020B0502040204020203" pitchFamily="34" charset="0"/>
                <a:cs typeface="Tunga" panose="020B0502040204020203" pitchFamily="34" charset="0"/>
              </a:rPr>
              <a:t>COMMENT FAIRE?</a:t>
            </a:r>
          </a:p>
          <a:p>
            <a:r>
              <a:rPr lang="fr-FR" sz="2800" b="1" dirty="0">
                <a:solidFill>
                  <a:srgbClr val="002060"/>
                </a:solidFill>
                <a:latin typeface="Tunga" panose="020B0502040204020203" pitchFamily="34" charset="0"/>
                <a:cs typeface="Tunga" panose="020B0502040204020203" pitchFamily="34" charset="0"/>
              </a:rPr>
              <a:t> </a:t>
            </a:r>
            <a:r>
              <a:rPr lang="fr-FR" sz="2800" b="1" dirty="0" smtClean="0">
                <a:solidFill>
                  <a:srgbClr val="002060"/>
                </a:solidFill>
                <a:latin typeface="Tunga" panose="020B0502040204020203" pitchFamily="34" charset="0"/>
                <a:cs typeface="Tunga" panose="020B0502040204020203" pitchFamily="34" charset="0"/>
              </a:rPr>
              <a:t>                 La procédure à mettre en œuvre</a:t>
            </a:r>
            <a:endParaRPr lang="fr-FR" sz="2800" b="1" dirty="0">
              <a:solidFill>
                <a:srgbClr val="002060"/>
              </a:solidFill>
              <a:latin typeface="Tunga" panose="020B0502040204020203" pitchFamily="34" charset="0"/>
              <a:cs typeface="Tunga" panose="020B0502040204020203" pitchFamily="34" charset="0"/>
            </a:endParaRPr>
          </a:p>
        </p:txBody>
      </p:sp>
      <p:sp>
        <p:nvSpPr>
          <p:cNvPr id="4" name="Espace réservé du numéro de diapositive 3"/>
          <p:cNvSpPr>
            <a:spLocks noGrp="1"/>
          </p:cNvSpPr>
          <p:nvPr>
            <p:ph type="sldNum" sz="quarter" idx="12"/>
          </p:nvPr>
        </p:nvSpPr>
        <p:spPr/>
        <p:txBody>
          <a:bodyPr/>
          <a:lstStyle/>
          <a:p>
            <a:pPr>
              <a:defRPr/>
            </a:pPr>
            <a:fld id="{3C618B29-B5D0-4EB9-A54D-E8FBC92144CA}" type="slidenum">
              <a:rPr lang="fr-FR" smtClean="0"/>
              <a:pPr>
                <a:defRPr/>
              </a:pPr>
              <a:t>8</a:t>
            </a:fld>
            <a:endParaRPr lang="fr-FR" dirty="0"/>
          </a:p>
        </p:txBody>
      </p:sp>
      <p:pic>
        <p:nvPicPr>
          <p:cNvPr id="5" name="Picture 8" descr="http://ecrire-et-senrichir.com/wp-content/uploads/2012/09/logo-bonhomme-interrogation-%C3%A9crire-et-senrichir.png"/>
          <p:cNvPicPr>
            <a:picLocks noChangeAspect="1" noChangeArrowheads="1"/>
          </p:cNvPicPr>
          <p:nvPr/>
        </p:nvPicPr>
        <p:blipFill>
          <a:blip r:embed="rId2" cstate="print"/>
          <a:srcRect/>
          <a:stretch>
            <a:fillRect/>
          </a:stretch>
        </p:blipFill>
        <p:spPr bwMode="auto">
          <a:xfrm>
            <a:off x="6732240" y="1196752"/>
            <a:ext cx="1152128" cy="1152128"/>
          </a:xfrm>
          <a:prstGeom prst="rect">
            <a:avLst/>
          </a:prstGeom>
          <a:noFill/>
        </p:spPr>
      </p:pic>
    </p:spTree>
    <p:extLst>
      <p:ext uri="{BB962C8B-B14F-4D97-AF65-F5344CB8AC3E}">
        <p14:creationId xmlns:p14="http://schemas.microsoft.com/office/powerpoint/2010/main" val="396557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51521" y="404664"/>
            <a:ext cx="8712968" cy="5238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a:lnSpc>
                <a:spcPct val="80000"/>
              </a:lnSpc>
              <a:spcBef>
                <a:spcPct val="20000"/>
              </a:spcBef>
              <a:buClr>
                <a:srgbClr val="002395"/>
              </a:buClr>
              <a:defRPr/>
            </a:pPr>
            <a:r>
              <a:rPr lang="fr-FR" altLang="fr-FR" sz="2400" b="1" kern="0" dirty="0" smtClean="0">
                <a:latin typeface="Tunga" panose="020B0502040204020203" pitchFamily="34" charset="0"/>
                <a:ea typeface="ＭＳ Ｐゴシック"/>
                <a:cs typeface="Tunga" panose="020B0502040204020203" pitchFamily="34" charset="0"/>
              </a:rPr>
              <a:t>     </a:t>
            </a:r>
          </a:p>
          <a:p>
            <a:pPr algn="ctr">
              <a:lnSpc>
                <a:spcPct val="80000"/>
              </a:lnSpc>
              <a:spcBef>
                <a:spcPct val="20000"/>
              </a:spcBef>
              <a:buClr>
                <a:srgbClr val="002395"/>
              </a:buClr>
              <a:defRPr/>
            </a:pPr>
            <a:r>
              <a:rPr lang="fr-FR" altLang="fr-FR" sz="2400" b="1" kern="0" dirty="0" smtClean="0">
                <a:solidFill>
                  <a:srgbClr val="002060"/>
                </a:solidFill>
                <a:latin typeface="Tunga" panose="020B0502040204020203" pitchFamily="34" charset="0"/>
                <a:ea typeface="ＭＳ Ｐゴシック"/>
                <a:cs typeface="Tunga" panose="020B0502040204020203" pitchFamily="34" charset="0"/>
              </a:rPr>
              <a:t>Processus disciplinaire : point de départ</a:t>
            </a:r>
          </a:p>
          <a:p>
            <a:pPr algn="ctr">
              <a:lnSpc>
                <a:spcPct val="80000"/>
              </a:lnSpc>
              <a:spcBef>
                <a:spcPct val="20000"/>
              </a:spcBef>
              <a:buClr>
                <a:srgbClr val="002395"/>
              </a:buClr>
              <a:defRPr/>
            </a:pPr>
            <a:r>
              <a:rPr lang="fr-FR" altLang="fr-FR" sz="2400" b="1" kern="0" dirty="0" smtClean="0">
                <a:solidFill>
                  <a:srgbClr val="002060"/>
                </a:solidFill>
                <a:latin typeface="Tunga" panose="020B0502040204020203" pitchFamily="34" charset="0"/>
                <a:ea typeface="ＭＳ Ｐゴシック"/>
                <a:cs typeface="Tunga" panose="020B0502040204020203" pitchFamily="34" charset="0"/>
              </a:rPr>
              <a:t>  </a:t>
            </a:r>
            <a:endParaRPr lang="fr-FR" altLang="fr-FR" sz="2400" b="1" kern="0" dirty="0">
              <a:solidFill>
                <a:srgbClr val="002060"/>
              </a:solidFill>
              <a:latin typeface="Tunga" panose="020B0502040204020203" pitchFamily="34" charset="0"/>
              <a:ea typeface="ＭＳ Ｐゴシック"/>
              <a:cs typeface="Tunga" panose="020B0502040204020203" pitchFamily="34" charset="0"/>
            </a:endParaRPr>
          </a:p>
          <a:p>
            <a:pPr>
              <a:lnSpc>
                <a:spcPct val="80000"/>
              </a:lnSpc>
              <a:spcBef>
                <a:spcPct val="20000"/>
              </a:spcBef>
              <a:buClr>
                <a:srgbClr val="002395"/>
              </a:buClr>
              <a:defRPr/>
            </a:pPr>
            <a:endParaRPr lang="fr-FR" altLang="fr-FR" sz="2400" b="1" u="heavy" kern="0" dirty="0" smtClean="0">
              <a:solidFill>
                <a:srgbClr val="002060"/>
              </a:solidFill>
              <a:latin typeface="Tunga" panose="020B0502040204020203" pitchFamily="34" charset="0"/>
              <a:ea typeface="ＭＳ Ｐゴシック"/>
              <a:cs typeface="Tunga" panose="020B0502040204020203" pitchFamily="34" charset="0"/>
            </a:endParaRPr>
          </a:p>
          <a:p>
            <a:pPr>
              <a:lnSpc>
                <a:spcPct val="80000"/>
              </a:lnSpc>
              <a:spcBef>
                <a:spcPct val="20000"/>
              </a:spcBef>
              <a:buClr>
                <a:srgbClr val="002395"/>
              </a:buClr>
              <a:defRPr/>
            </a:pPr>
            <a:r>
              <a:rPr lang="fr-FR" altLang="fr-FR" sz="2400" b="1" u="heavy" kern="0" dirty="0" smtClean="0">
                <a:solidFill>
                  <a:srgbClr val="002060"/>
                </a:solidFill>
                <a:latin typeface="Tunga" panose="020B0502040204020203" pitchFamily="34" charset="0"/>
                <a:ea typeface="ＭＳ Ｐゴシック"/>
                <a:cs typeface="Tunga" panose="020B0502040204020203" pitchFamily="34" charset="0"/>
              </a:rPr>
              <a:t>Suppression de la demande d’explications qui est remplacée par :</a:t>
            </a:r>
          </a:p>
          <a:p>
            <a:pPr>
              <a:lnSpc>
                <a:spcPct val="80000"/>
              </a:lnSpc>
              <a:spcBef>
                <a:spcPct val="20000"/>
              </a:spcBef>
              <a:buClr>
                <a:srgbClr val="002395"/>
              </a:buClr>
              <a:defRPr/>
            </a:pPr>
            <a:endParaRPr lang="fr-FR" altLang="fr-FR" sz="2400" b="1" u="heavy" kern="0" dirty="0">
              <a:solidFill>
                <a:srgbClr val="002060"/>
              </a:solidFill>
              <a:latin typeface="Tunga" panose="020B0502040204020203" pitchFamily="34" charset="0"/>
              <a:ea typeface="ＭＳ Ｐゴシック"/>
              <a:cs typeface="Tunga" panose="020B0502040204020203" pitchFamily="34" charset="0"/>
            </a:endParaRPr>
          </a:p>
          <a:p>
            <a:pPr>
              <a:lnSpc>
                <a:spcPct val="80000"/>
              </a:lnSpc>
              <a:spcBef>
                <a:spcPct val="20000"/>
              </a:spcBef>
              <a:buClr>
                <a:srgbClr val="002395"/>
              </a:buClr>
              <a:defRPr/>
            </a:pPr>
            <a:r>
              <a:rPr lang="fr-FR" altLang="fr-FR" sz="2400" b="1" kern="0" dirty="0" smtClean="0">
                <a:solidFill>
                  <a:srgbClr val="002060"/>
                </a:solidFill>
                <a:latin typeface="Tunga" panose="020B0502040204020203" pitchFamily="34" charset="0"/>
                <a:ea typeface="ＭＳ Ｐゴシック"/>
                <a:cs typeface="Tunga" panose="020B0502040204020203" pitchFamily="34" charset="0"/>
              </a:rPr>
              <a:t>Pour les salariés : </a:t>
            </a:r>
            <a:r>
              <a:rPr lang="fr-FR" altLang="fr-FR" sz="2400" dirty="0">
                <a:solidFill>
                  <a:srgbClr val="002060"/>
                </a:solidFill>
                <a:latin typeface="Tunga" panose="020B0502040204020203" pitchFamily="34" charset="0"/>
                <a:cs typeface="Tunga" panose="020B0502040204020203" pitchFamily="34" charset="0"/>
              </a:rPr>
              <a:t>un </a:t>
            </a:r>
            <a:r>
              <a:rPr lang="fr-FR" altLang="fr-FR" sz="2400" b="1" dirty="0">
                <a:solidFill>
                  <a:srgbClr val="002060"/>
                </a:solidFill>
                <a:latin typeface="Tunga" panose="020B0502040204020203" pitchFamily="34" charset="0"/>
                <a:cs typeface="Tunga" panose="020B0502040204020203" pitchFamily="34" charset="0"/>
              </a:rPr>
              <a:t>entretien managérial </a:t>
            </a:r>
            <a:endParaRPr lang="fr-FR" altLang="fr-FR" sz="2400" b="1" dirty="0" smtClean="0">
              <a:solidFill>
                <a:srgbClr val="002060"/>
              </a:solidFill>
              <a:latin typeface="Tunga" panose="020B0502040204020203" pitchFamily="34" charset="0"/>
              <a:cs typeface="Tunga" panose="020B0502040204020203" pitchFamily="34" charset="0"/>
            </a:endParaRPr>
          </a:p>
          <a:p>
            <a:pPr>
              <a:lnSpc>
                <a:spcPct val="80000"/>
              </a:lnSpc>
              <a:spcBef>
                <a:spcPct val="20000"/>
              </a:spcBef>
              <a:buClr>
                <a:srgbClr val="002395"/>
              </a:buClr>
              <a:defRPr/>
            </a:pPr>
            <a:endParaRPr lang="fr-FR" altLang="fr-FR" sz="2400" b="1" kern="0" dirty="0">
              <a:solidFill>
                <a:srgbClr val="002060"/>
              </a:solidFill>
              <a:latin typeface="Tunga" panose="020B0502040204020203" pitchFamily="34" charset="0"/>
              <a:ea typeface="ＭＳ Ｐゴシック"/>
              <a:cs typeface="Tunga" panose="020B0502040204020203" pitchFamily="34" charset="0"/>
            </a:endParaRPr>
          </a:p>
          <a:p>
            <a:pPr>
              <a:lnSpc>
                <a:spcPct val="80000"/>
              </a:lnSpc>
              <a:spcBef>
                <a:spcPct val="20000"/>
              </a:spcBef>
              <a:buClr>
                <a:srgbClr val="002395"/>
              </a:buClr>
              <a:defRPr/>
            </a:pPr>
            <a:r>
              <a:rPr lang="fr-FR" altLang="fr-FR" sz="2400" b="1" kern="0" dirty="0" smtClean="0">
                <a:solidFill>
                  <a:srgbClr val="002060"/>
                </a:solidFill>
                <a:latin typeface="Tunga" panose="020B0502040204020203" pitchFamily="34" charset="0"/>
                <a:ea typeface="ＭＳ Ｐゴシック"/>
                <a:cs typeface="Tunga" panose="020B0502040204020203" pitchFamily="34" charset="0"/>
              </a:rPr>
              <a:t>Pour les fonctionnaires : une audition préalable avec une convocation</a:t>
            </a:r>
            <a:endParaRPr lang="fr-FR" altLang="fr-FR" sz="2400" b="1" kern="0" dirty="0">
              <a:solidFill>
                <a:srgbClr val="002060"/>
              </a:solidFill>
              <a:latin typeface="Tunga" panose="020B0502040204020203" pitchFamily="34" charset="0"/>
              <a:ea typeface="ＭＳ Ｐゴシック"/>
              <a:cs typeface="Tunga" panose="020B0502040204020203" pitchFamily="34" charset="0"/>
            </a:endParaRPr>
          </a:p>
          <a:p>
            <a:pPr marL="457200" lvl="1" indent="0">
              <a:lnSpc>
                <a:spcPct val="80000"/>
              </a:lnSpc>
              <a:spcBef>
                <a:spcPct val="20000"/>
              </a:spcBef>
              <a:buClr>
                <a:srgbClr val="002395"/>
              </a:buClr>
              <a:defRPr/>
            </a:pPr>
            <a:endParaRPr lang="fr-FR" altLang="fr-FR" sz="2400" kern="0" dirty="0">
              <a:solidFill>
                <a:schemeClr val="accent6">
                  <a:lumMod val="50000"/>
                </a:schemeClr>
              </a:solidFill>
              <a:latin typeface="Tunga" panose="020B0502040204020203" pitchFamily="34" charset="0"/>
              <a:ea typeface="ＭＳ Ｐゴシック"/>
              <a:cs typeface="Tunga" panose="020B0502040204020203" pitchFamily="34" charset="0"/>
            </a:endParaRPr>
          </a:p>
          <a:p>
            <a:pPr marL="457200" lvl="1" indent="0" algn="ctr">
              <a:lnSpc>
                <a:spcPct val="80000"/>
              </a:lnSpc>
              <a:spcBef>
                <a:spcPct val="20000"/>
              </a:spcBef>
              <a:buClr>
                <a:srgbClr val="002395"/>
              </a:buClr>
              <a:defRPr/>
            </a:pPr>
            <a:r>
              <a:rPr lang="fr-FR" altLang="fr-FR" sz="2400" b="1" kern="0" dirty="0" smtClean="0">
                <a:solidFill>
                  <a:schemeClr val="accent6">
                    <a:lumMod val="50000"/>
                  </a:schemeClr>
                </a:solidFill>
                <a:latin typeface="Tunga" panose="020B0502040204020203" pitchFamily="34" charset="0"/>
                <a:ea typeface="ＭＳ Ｐゴシック"/>
                <a:cs typeface="Tunga" panose="020B0502040204020203" pitchFamily="34" charset="0"/>
              </a:rPr>
              <a:t>Un compte-rendu de l’entretien est rédigé sur papier libre, de façon non contradictoire .</a:t>
            </a:r>
            <a:endParaRPr lang="fr-FR" altLang="fr-FR" sz="2400" b="1" kern="0" dirty="0" smtClean="0">
              <a:solidFill>
                <a:srgbClr val="002060"/>
              </a:solidFill>
              <a:latin typeface="Tunga" panose="020B0502040204020203" pitchFamily="34" charset="0"/>
              <a:ea typeface="ＭＳ Ｐゴシック"/>
              <a:cs typeface="Tunga" panose="020B0502040204020203" pitchFamily="34" charset="0"/>
            </a:endParaRPr>
          </a:p>
          <a:p>
            <a:pPr algn="ctr" eaLnBrk="1" hangingPunct="1">
              <a:buClr>
                <a:schemeClr val="accent1"/>
              </a:buClr>
              <a:buFont typeface="Lucida Grande" pitchFamily="1" charset="0"/>
              <a:buNone/>
              <a:defRPr/>
            </a:pPr>
            <a:r>
              <a:rPr lang="fr-FR" altLang="fr-FR" b="1" kern="0" dirty="0" smtClean="0">
                <a:solidFill>
                  <a:srgbClr val="002060"/>
                </a:solidFill>
                <a:latin typeface="Tunga" panose="020B0502040204020203" pitchFamily="34" charset="0"/>
                <a:ea typeface="ＭＳ Ｐゴシック"/>
                <a:cs typeface="Tunga" panose="020B0502040204020203" pitchFamily="34" charset="0"/>
              </a:rPr>
              <a:t> </a:t>
            </a:r>
          </a:p>
          <a:p>
            <a:pPr algn="just" eaLnBrk="1" hangingPunct="1">
              <a:buClr>
                <a:schemeClr val="accent1"/>
              </a:buClr>
              <a:buFont typeface="Lucida Grande" pitchFamily="1" charset="0"/>
              <a:buNone/>
              <a:defRPr/>
            </a:pPr>
            <a:endParaRPr lang="fr-FR" dirty="0">
              <a:solidFill>
                <a:prstClr val="black"/>
              </a:solidFill>
              <a:latin typeface="Tunga" panose="020B0502040204020203" pitchFamily="34" charset="0"/>
              <a:ea typeface="Verdana" panose="020B0604030504040204" pitchFamily="34" charset="0"/>
              <a:cs typeface="Tunga" panose="020B0502040204020203" pitchFamily="34" charset="0"/>
            </a:endParaRPr>
          </a:p>
          <a:p>
            <a:pPr marL="457200" lvl="1" indent="0">
              <a:lnSpc>
                <a:spcPct val="80000"/>
              </a:lnSpc>
              <a:spcBef>
                <a:spcPct val="20000"/>
              </a:spcBef>
              <a:buClr>
                <a:srgbClr val="002395"/>
              </a:buClr>
              <a:defRPr/>
            </a:pPr>
            <a:endParaRPr lang="fr-FR" altLang="fr-FR" sz="2000" kern="0" dirty="0" smtClean="0">
              <a:solidFill>
                <a:schemeClr val="accent6">
                  <a:lumMod val="50000"/>
                </a:schemeClr>
              </a:solidFill>
              <a:latin typeface="Tunga" panose="020B0502040204020203" pitchFamily="34" charset="0"/>
              <a:ea typeface="ＭＳ Ｐゴシック"/>
              <a:cs typeface="Tunga" panose="020B0502040204020203" pitchFamily="34" charset="0"/>
            </a:endParaRPr>
          </a:p>
        </p:txBody>
      </p:sp>
      <p:sp>
        <p:nvSpPr>
          <p:cNvPr id="2" name="Espace réservé du numéro de diapositive 1"/>
          <p:cNvSpPr>
            <a:spLocks noGrp="1"/>
          </p:cNvSpPr>
          <p:nvPr>
            <p:ph type="sldNum" sz="quarter" idx="12"/>
          </p:nvPr>
        </p:nvSpPr>
        <p:spPr/>
        <p:txBody>
          <a:bodyPr/>
          <a:lstStyle/>
          <a:p>
            <a:pPr>
              <a:defRPr/>
            </a:pPr>
            <a:fld id="{3C618B29-B5D0-4EB9-A54D-E8FBC92144CA}" type="slidenum">
              <a:rPr lang="fr-FR" smtClean="0"/>
              <a:pPr>
                <a:defRPr/>
              </a:pPr>
              <a:t>9</a:t>
            </a:fld>
            <a:endParaRPr lang="fr-FR"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4368" y="1052736"/>
            <a:ext cx="809179" cy="1224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LP_PPT-orange">
  <a:themeElements>
    <a:clrScheme name="LP_PPT Orange">
      <a:dk1>
        <a:srgbClr val="606060"/>
      </a:dk1>
      <a:lt1>
        <a:sysClr val="window" lastClr="FFFFFF"/>
      </a:lt1>
      <a:dk2>
        <a:srgbClr val="606060"/>
      </a:dk2>
      <a:lt2>
        <a:srgbClr val="FFFFFF"/>
      </a:lt2>
      <a:accent1>
        <a:srgbClr val="820D28"/>
      </a:accent1>
      <a:accent2>
        <a:srgbClr val="C41A1B"/>
      </a:accent2>
      <a:accent3>
        <a:srgbClr val="E20613"/>
      </a:accent3>
      <a:accent4>
        <a:srgbClr val="E74E0F"/>
      </a:accent4>
      <a:accent5>
        <a:srgbClr val="ED7203"/>
      </a:accent5>
      <a:accent6>
        <a:srgbClr val="F29100"/>
      </a:accent6>
      <a:hlink>
        <a:srgbClr val="0000FF"/>
      </a:hlink>
      <a:folHlink>
        <a:srgbClr val="ED7203"/>
      </a:folHlink>
    </a:clrScheme>
    <a:fontScheme name="La Poste">
      <a:majorFont>
        <a:latin typeface="Verdana"/>
        <a:ea typeface=""/>
        <a:cs typeface=""/>
      </a:majorFont>
      <a:minorFont>
        <a:latin typeface="Verdana"/>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LP_PPT-orange</Template>
  <TotalTime>1929</TotalTime>
  <Words>1822</Words>
  <Application>Microsoft Office PowerPoint</Application>
  <PresentationFormat>Affichage à l'écran (4:3)</PresentationFormat>
  <Paragraphs>264</Paragraphs>
  <Slides>23</Slides>
  <Notes>12</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LP_PPT-orange</vt:lpstr>
      <vt:lpstr>Présentation PowerPoint</vt:lpstr>
      <vt:lpstr>Distinction FAUTE/INSUFFISANCE PROFESSIONNELLE</vt:lpstr>
      <vt:lpstr>Distinction FAUTE/INSUFFISANCE PROFESSIONNELLE</vt:lpstr>
      <vt:lpstr>Définition de la faute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exemple de convocation à audition préalable</vt:lpstr>
      <vt:lpstr>Exemple d’un pv de carence</vt:lpstr>
      <vt:lpstr>Présentation PowerPoint</vt:lpstr>
      <vt:lpstr>Présentation PowerPoint</vt:lpstr>
      <vt:lpstr>Présentation PowerPoint</vt:lpstr>
      <vt:lpstr>Présentation PowerPoint</vt:lpstr>
      <vt:lpstr>exemple d’un entretien managérial ou audition préalable</vt:lpstr>
      <vt:lpstr>autre exemple </vt:lpstr>
      <vt:lpstr>Que faire devant des faits graves </vt:lpstr>
      <vt:lpstr>Echelle des sanctions salariés</vt:lpstr>
      <vt:lpstr>Echelle des sanctions fonctionnaire</vt:lpstr>
      <vt:lpstr>Présentation PowerPoint</vt:lpstr>
    </vt:vector>
  </TitlesOfParts>
  <Company>La Poste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Gilles CORDIER</dc:creator>
  <cp:lastModifiedBy>Sandrine WAGNER</cp:lastModifiedBy>
  <cp:revision>177</cp:revision>
  <cp:lastPrinted>2018-06-11T16:32:45Z</cp:lastPrinted>
  <dcterms:created xsi:type="dcterms:W3CDTF">2015-11-23T10:37:04Z</dcterms:created>
  <dcterms:modified xsi:type="dcterms:W3CDTF">2018-06-14T07:26:24Z</dcterms:modified>
</cp:coreProperties>
</file>